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6" r:id="rId4"/>
  </p:sldMasterIdLst>
  <p:notesMasterIdLst>
    <p:notesMasterId r:id="rId19"/>
  </p:notesMasterIdLst>
  <p:handoutMasterIdLst>
    <p:handoutMasterId r:id="rId20"/>
  </p:handoutMasterIdLst>
  <p:sldIdLst>
    <p:sldId id="504" r:id="rId5"/>
    <p:sldId id="561" r:id="rId6"/>
    <p:sldId id="562" r:id="rId7"/>
    <p:sldId id="545" r:id="rId8"/>
    <p:sldId id="554" r:id="rId9"/>
    <p:sldId id="555" r:id="rId10"/>
    <p:sldId id="556" r:id="rId11"/>
    <p:sldId id="557" r:id="rId12"/>
    <p:sldId id="534" r:id="rId13"/>
    <p:sldId id="553" r:id="rId14"/>
    <p:sldId id="558" r:id="rId15"/>
    <p:sldId id="559" r:id="rId16"/>
    <p:sldId id="533" r:id="rId17"/>
    <p:sldId id="543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160" userDrawn="1">
          <p15:clr>
            <a:srgbClr val="A4A3A4"/>
          </p15:clr>
        </p15:guide>
        <p15:guide id="2" orient="horz" pos="1706" userDrawn="1">
          <p15:clr>
            <a:srgbClr val="A4A3A4"/>
          </p15:clr>
        </p15:guide>
        <p15:guide id="3" pos="302" userDrawn="1">
          <p15:clr>
            <a:srgbClr val="A4A3A4"/>
          </p15:clr>
        </p15:guide>
        <p15:guide id="4" pos="7265" userDrawn="1">
          <p15:clr>
            <a:srgbClr val="A4A3A4"/>
          </p15:clr>
        </p15:guide>
        <p15:guide id="5" pos="4089" userDrawn="1">
          <p15:clr>
            <a:srgbClr val="A4A3A4"/>
          </p15:clr>
        </p15:guide>
        <p15:guide id="6" pos="687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1690193-0F5C-B01A-482E-A191C16AF790}" name="Tariene Emmitt" initials="TE" userId="S::tariene.emmitt@getwiththeprogram.org.uk::fdd25f15-10dd-4c4f-8154-a277da6c1b09" providerId="AD"/>
  <p188:author id="{33C911BC-F0C3-D474-4D69-5ADA516347DA}" name="Jeni Trice" initials="JT" userId="S::jeni.trice@getwiththeprogram.org.uk::8af8f6d6-b266-4243-8c73-78b50345ef1d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ra Gee" initials="LG" lastIdx="1" clrIdx="0">
    <p:extLst>
      <p:ext uri="{19B8F6BF-5375-455C-9EA6-DF929625EA0E}">
        <p15:presenceInfo xmlns:p15="http://schemas.microsoft.com/office/powerpoint/2012/main" userId="5a724ad26566e4f1" providerId="Windows Live"/>
      </p:ext>
    </p:extLst>
  </p:cmAuthor>
  <p:cmAuthor id="2" name="Frances Bonnington" initials="FB" lastIdx="11" clrIdx="1">
    <p:extLst>
      <p:ext uri="{19B8F6BF-5375-455C-9EA6-DF929625EA0E}">
        <p15:presenceInfo xmlns:p15="http://schemas.microsoft.com/office/powerpoint/2012/main" userId="S::francesbonnington@fleetpondsociety.onmicrosoft.com::3b6838c0-f499-4e33-9c0c-34fb7fe571da" providerId="AD"/>
      </p:ext>
    </p:extLst>
  </p:cmAuthor>
  <p:cmAuthor id="3" name="Jeni Trice" initials="JT" lastIdx="12" clrIdx="2">
    <p:extLst>
      <p:ext uri="{19B8F6BF-5375-455C-9EA6-DF929625EA0E}">
        <p15:presenceInfo xmlns:p15="http://schemas.microsoft.com/office/powerpoint/2012/main" userId="S::jeni.trice@getwiththeprogram.org.uk::8af8f6d6-b266-4243-8c73-78b50345ef1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D31"/>
    <a:srgbClr val="F0861B"/>
    <a:srgbClr val="00A7B5"/>
    <a:srgbClr val="000000"/>
    <a:srgbClr val="BBDDE6"/>
    <a:srgbClr val="5F8DDA"/>
    <a:srgbClr val="FE8E1D"/>
    <a:srgbClr val="FFC4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22CA8B3-3EA9-244D-A08C-D653F9C6C5A8}" v="2" dt="2026-08-11T23:29:49.35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85674"/>
  </p:normalViewPr>
  <p:slideViewPr>
    <p:cSldViewPr snapToGrid="0">
      <p:cViewPr varScale="1">
        <p:scale>
          <a:sx n="101" d="100"/>
          <a:sy n="101" d="100"/>
        </p:scale>
        <p:origin x="904" y="184"/>
      </p:cViewPr>
      <p:guideLst>
        <p:guide pos="3160"/>
        <p:guide orient="horz" pos="1706"/>
        <p:guide pos="302"/>
        <p:guide pos="7265"/>
        <p:guide pos="4089"/>
        <p:guide pos="687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eader Placeholder 1">
            <a:extLst>
              <a:ext uri="{FF2B5EF4-FFF2-40B4-BE49-F238E27FC236}">
                <a16:creationId xmlns:a16="http://schemas.microsoft.com/office/drawing/2014/main" id="{ACE98337-4DBA-1047-820F-89E1CEF90AA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428625" y="494666"/>
            <a:ext cx="4429123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731C8C1B-8190-D849-8502-F8E7FF9DB73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45DFFF45-7847-D442-AAB8-37FB3D5C375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ACFBFCF-3F44-4E4C-8D58-D0BDEDE15BA5}"/>
              </a:ext>
            </a:extLst>
          </p:cNvPr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1937" y="139859"/>
            <a:ext cx="1193800" cy="564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0196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6568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8F2983-7631-B542-BA8C-F7A9D8A0221F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48382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A758CA-30D9-4CA4-BCDA-173763B739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2770B8-0713-54E9-91EB-08423A4C47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9A245D-C37C-3BC3-0AE5-EBA0FC4CD3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FAA283-275E-0433-55F3-798B27BAD8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FE8F2983-7631-B542-BA8C-F7A9D8A0221F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17140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F860CE-49C8-2162-C05C-D5C715548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DAC6AC-9EB5-5305-6C2E-1871C31518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50A0FF-C21B-71D3-8496-71BFF76F1F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79032D-DB86-D324-30A4-10CA861C20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FE8F2983-7631-B542-BA8C-F7A9D8A0221F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78809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7BA655-9D59-9E8D-67D7-B34E90CF8F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7AA750-7B04-80D1-A0B7-87CC73929C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D0695CC-367B-EEAF-1D83-88EAB37846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C16EF5-7EB8-5727-363E-7735C5CA1C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FE8F2983-7631-B542-BA8C-F7A9D8A0221F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44397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lnSpc>
                <a:spcPct val="107000"/>
              </a:lnSpc>
              <a:buClr>
                <a:srgbClr val="00A7B5"/>
              </a:buClr>
              <a:buSzPts val="1100"/>
              <a:buFont typeface="Arial" panose="020B0604020202020204" pitchFamily="34" charset="0"/>
              <a:buNone/>
              <a:tabLst>
                <a:tab pos="226695" algn="l"/>
              </a:tabLst>
            </a:pP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FE8F2983-7631-B542-BA8C-F7A9D8A0221F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1530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51731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FE8F2983-7631-B542-BA8C-F7A9D8A0221F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29503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6695">
              <a:lnSpc>
                <a:spcPct val="107000"/>
              </a:lnSpc>
            </a:pPr>
            <a:endParaRPr lang="en-GB" sz="12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8F2983-7631-B542-BA8C-F7A9D8A0221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67339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8F2983-7631-B542-BA8C-F7A9D8A0221F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81939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30DBD2-A081-23C9-89F3-ABFD629A94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0EC2E01-7516-3D98-A874-69A8B7C52A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F30809-A7E3-18E1-12C2-B122B30D53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98E33B-D3A8-B25B-9B8C-56575056B2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8F2983-7631-B542-BA8C-F7A9D8A0221F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33635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B34697-7E39-E123-94A3-408E6CB1DA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BF4A2B-585B-8722-E220-B189E7663B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DE7DB30-43FD-4910-4910-F6EF1F35F3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CA07F9-720B-8807-AE66-29447F1D3E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8F2983-7631-B542-BA8C-F7A9D8A0221F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6590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86EAB6-2958-8B20-75F7-902AF2F971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C0C564-2CED-0D3C-907D-4D4885CFE4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9672F8-C1C9-EF75-69B4-85B21340A3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AAE1DE-9229-6D0A-17CA-D889586B2D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8F2983-7631-B542-BA8C-F7A9D8A0221F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1567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D44F29-AF9F-E2AA-083E-F35F72067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9FAB19-A7EB-0DBC-0B8C-51320633FC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052BE0-F16F-EFDB-5F12-7042CFED56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EA471D-9334-C500-43C5-7A051EBA5B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8F2983-7631-B542-BA8C-F7A9D8A0221F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09853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FE8F2983-7631-B542-BA8C-F7A9D8A0221F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6461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A73913-520C-9D4A-85BD-FB32FA0249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734356-5814-CB4F-8A1B-100644138C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1534636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876325-3FF0-404A-83A6-96E57F99A7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208" y="1449388"/>
            <a:ext cx="11344367" cy="4727575"/>
          </a:xfrm>
          <a:prstGeom prst="rect">
            <a:avLst/>
          </a:prstGeom>
        </p:spPr>
        <p:txBody>
          <a:bodyPr/>
          <a:lstStyle>
            <a:lvl1pPr marL="268288" indent="-268288">
              <a:defRPr sz="2000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marL="536575" indent="-268288">
              <a:defRPr sz="2000" b="0">
                <a:solidFill>
                  <a:schemeClr val="bg1"/>
                </a:solidFill>
                <a:latin typeface="+mn-lt"/>
              </a:defRPr>
            </a:lvl2pPr>
            <a:lvl3pPr>
              <a:buNone/>
              <a:defRPr>
                <a:solidFill>
                  <a:schemeClr val="bg1"/>
                </a:solidFill>
                <a:latin typeface="Arial Rounded MT Bold" panose="020F0704030504030204" pitchFamily="34" charset="77"/>
              </a:defRPr>
            </a:lvl3pPr>
            <a:lvl4pPr>
              <a:defRPr>
                <a:latin typeface="Arial Rounded MT Bold" panose="020F0704030504030204" pitchFamily="34" charset="77"/>
              </a:defRPr>
            </a:lvl4pPr>
            <a:lvl5pPr>
              <a:defRPr>
                <a:latin typeface="Arial Rounded MT Bold" panose="020F070403050403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BD1DA99-72D6-4214-BEE2-C2B2C1157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209" y="241187"/>
            <a:ext cx="8818822" cy="7611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3469073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958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B0A26F-C01A-4EF5-8EED-CD0554551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CA3F561-E51E-4921-AF94-EC6E96905710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88088" y="1449388"/>
            <a:ext cx="11324487" cy="4859337"/>
          </a:xfrm>
          <a:prstGeom prst="rect">
            <a:avLst/>
          </a:prstGeom>
        </p:spPr>
        <p:txBody>
          <a:bodyPr>
            <a:noAutofit/>
          </a:bodyPr>
          <a:lstStyle>
            <a:lvl1pPr marL="268288" indent="-268288">
              <a:buClrTx/>
              <a:defRPr sz="18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36575" indent="-265113">
              <a:buClrTx/>
              <a:defRPr sz="18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536575" indent="-180975">
              <a:buClrTx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 Rounded MT Bold" panose="020F0704030504030204" pitchFamily="34" charset="77"/>
              </a:defRPr>
            </a:lvl4pPr>
            <a:lvl5pPr>
              <a:defRPr>
                <a:latin typeface="Arial Rounded MT Bold" panose="020F0704030504030204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26051540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4" pos="3840" userDrawn="1">
          <p15:clr>
            <a:srgbClr val="FBAE40"/>
          </p15:clr>
        </p15:guide>
        <p15:guide id="5" pos="7378" userDrawn="1">
          <p15:clr>
            <a:srgbClr val="FBAE40"/>
          </p15:clr>
        </p15:guide>
        <p15:guide id="6" pos="302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659CC9-0801-7145-9984-5C5BDE520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1030D4-7BAF-7846-99E0-3FAD4C8F28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416672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1D6E0-A814-2B41-9F5D-A91EFB1CE7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1508810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5876954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51CF08A3-269D-4EE3-95F7-6870C88E9D63}"/>
              </a:ext>
            </a:extLst>
          </p:cNvPr>
          <p:cNvSpPr/>
          <p:nvPr userDrawn="1"/>
        </p:nvSpPr>
        <p:spPr>
          <a:xfrm>
            <a:off x="0" y="0"/>
            <a:ext cx="12192000" cy="112078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9A2976C-BC80-554E-A1A0-3605CA5E4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197" y="238012"/>
            <a:ext cx="8842104" cy="761132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5D5C60-C897-5C45-B7E1-1A139306FF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0196" y="1449388"/>
            <a:ext cx="11330451" cy="46969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E012B5E-730A-4B80-BC85-94E58E270F6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7421" y="126586"/>
            <a:ext cx="1607540" cy="761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59532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</p:sldLayoutIdLst>
  <p:transition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Arial Rounded MT Bold" panose="020F0704030504030204" pitchFamily="34" charset="77"/>
          <a:ea typeface="+mj-ea"/>
          <a:cs typeface="+mj-cs"/>
        </a:defRPr>
      </a:lvl1pPr>
    </p:titleStyle>
    <p:bodyStyle>
      <a:lvl1pPr marL="268288" indent="-268288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kern="1200">
          <a:solidFill>
            <a:schemeClr val="bg1"/>
          </a:solidFill>
          <a:latin typeface="+mn-lt"/>
          <a:ea typeface="+mn-ea"/>
          <a:cs typeface="Arial" panose="020B0604020202020204" pitchFamily="34" charset="0"/>
        </a:defRPr>
      </a:lvl1pPr>
      <a:lvl2pPr marL="538163" indent="-26987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0" lang="en-US" sz="2000" b="0" i="0" u="none" strike="noStrike" kern="1200" cap="none" spc="0" normalizeH="0" baseline="0" noProof="0" dirty="0">
          <a:ln>
            <a:noFill/>
          </a:ln>
          <a:solidFill>
            <a:srgbClr val="1E1E1E"/>
          </a:solidFill>
          <a:effectLst/>
          <a:uLnTx/>
          <a:uFillTx/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06450" indent="-230188" algn="l" defTabSz="80486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Arial Rounded MT Bold" panose="020F0704030504030204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 Rounded MT Bold" panose="020F0704030504030204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 Rounded MT Bold" panose="020F0704030504030204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 userDrawn="1">
          <p15:clr>
            <a:srgbClr val="F26B43"/>
          </p15:clr>
        </p15:guide>
        <p15:guide id="9" pos="7378" userDrawn="1">
          <p15:clr>
            <a:srgbClr val="F26B43"/>
          </p15:clr>
        </p15:guide>
        <p15:guide id="10" pos="302" userDrawn="1">
          <p15:clr>
            <a:srgbClr val="F26B43"/>
          </p15:clr>
        </p15:guide>
        <p15:guide id="12" orient="horz" pos="3952" userDrawn="1">
          <p15:clr>
            <a:srgbClr val="F26B43"/>
          </p15:clr>
        </p15:guide>
        <p15:guide id="13" orient="horz" pos="913" userDrawn="1">
          <p15:clr>
            <a:srgbClr val="F26B43"/>
          </p15:clr>
        </p15:guide>
        <p15:guide id="14" pos="6516" userDrawn="1">
          <p15:clr>
            <a:srgbClr val="F26B43"/>
          </p15:clr>
        </p15:guide>
        <p15:guide id="15" orient="horz" pos="4224" userDrawn="1">
          <p15:clr>
            <a:srgbClr val="F26B43"/>
          </p15:clr>
        </p15:guide>
        <p15:guide id="16" orient="horz" pos="96" userDrawn="1">
          <p15:clr>
            <a:srgbClr val="F26B43"/>
          </p15:clr>
        </p15:guide>
        <p15:guide id="17" orient="horz" pos="55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stagram.com/gwtp_uk/" TargetMode="External"/><Relationship Id="rId3" Type="http://schemas.openxmlformats.org/officeDocument/2006/relationships/hyperlink" Target="mailto:hello@getwiththeprogram.co.uk" TargetMode="External"/><Relationship Id="rId7" Type="http://schemas.openxmlformats.org/officeDocument/2006/relationships/image" Target="../media/image64.png"/><Relationship Id="rId12" Type="http://schemas.openxmlformats.org/officeDocument/2006/relationships/image" Target="../media/image6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twitter.com/gwtp_uk" TargetMode="External"/><Relationship Id="rId11" Type="http://schemas.openxmlformats.org/officeDocument/2006/relationships/image" Target="../media/image67.png"/><Relationship Id="rId5" Type="http://schemas.openxmlformats.org/officeDocument/2006/relationships/image" Target="../media/image63.png"/><Relationship Id="rId10" Type="http://schemas.openxmlformats.org/officeDocument/2006/relationships/image" Target="../media/image66.jpeg"/><Relationship Id="rId4" Type="http://schemas.openxmlformats.org/officeDocument/2006/relationships/hyperlink" Target="https://www.facebook.com/gwtpUK" TargetMode="External"/><Relationship Id="rId9" Type="http://schemas.openxmlformats.org/officeDocument/2006/relationships/image" Target="../media/image6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3" Type="http://schemas.openxmlformats.org/officeDocument/2006/relationships/image" Target="../media/image8.png"/><Relationship Id="rId21" Type="http://schemas.openxmlformats.org/officeDocument/2006/relationships/image" Target="../media/image26.sv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sv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19" Type="http://schemas.openxmlformats.org/officeDocument/2006/relationships/image" Target="../media/image24.sv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8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3.svg"/><Relationship Id="rId3" Type="http://schemas.openxmlformats.org/officeDocument/2006/relationships/image" Target="../media/image39.png"/><Relationship Id="rId7" Type="http://schemas.openxmlformats.org/officeDocument/2006/relationships/image" Target="../media/image33.png"/><Relationship Id="rId12" Type="http://schemas.openxmlformats.org/officeDocument/2006/relationships/image" Target="../media/image3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4.png"/><Relationship Id="rId5" Type="http://schemas.openxmlformats.org/officeDocument/2006/relationships/image" Target="../media/image41.png"/><Relationship Id="rId10" Type="http://schemas.openxmlformats.org/officeDocument/2006/relationships/image" Target="../media/image32.png"/><Relationship Id="rId4" Type="http://schemas.openxmlformats.org/officeDocument/2006/relationships/image" Target="../media/image40.png"/><Relationship Id="rId9" Type="http://schemas.openxmlformats.org/officeDocument/2006/relationships/image" Target="../media/image36.png"/><Relationship Id="rId1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44.png"/><Relationship Id="rId7" Type="http://schemas.openxmlformats.org/officeDocument/2006/relationships/image" Target="../media/image36.pn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openxmlformats.org/officeDocument/2006/relationships/image" Target="../media/image46.png"/><Relationship Id="rId5" Type="http://schemas.openxmlformats.org/officeDocument/2006/relationships/image" Target="../media/image31.png"/><Relationship Id="rId10" Type="http://schemas.openxmlformats.org/officeDocument/2006/relationships/image" Target="../media/image38.svg"/><Relationship Id="rId4" Type="http://schemas.openxmlformats.org/officeDocument/2006/relationships/image" Target="../media/image45.png"/><Relationship Id="rId9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13" Type="http://schemas.openxmlformats.org/officeDocument/2006/relationships/image" Target="../media/image35.png"/><Relationship Id="rId3" Type="http://schemas.openxmlformats.org/officeDocument/2006/relationships/image" Target="../media/image47.png"/><Relationship Id="rId7" Type="http://schemas.openxmlformats.org/officeDocument/2006/relationships/image" Target="../media/image37.png"/><Relationship Id="rId12" Type="http://schemas.openxmlformats.org/officeDocument/2006/relationships/image" Target="../media/image5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50.png"/><Relationship Id="rId5" Type="http://schemas.openxmlformats.org/officeDocument/2006/relationships/image" Target="../media/image34.png"/><Relationship Id="rId15" Type="http://schemas.openxmlformats.org/officeDocument/2006/relationships/image" Target="../media/image36.png"/><Relationship Id="rId10" Type="http://schemas.openxmlformats.org/officeDocument/2006/relationships/image" Target="../media/image30.png"/><Relationship Id="rId4" Type="http://schemas.openxmlformats.org/officeDocument/2006/relationships/image" Target="../media/image48.png"/><Relationship Id="rId9" Type="http://schemas.openxmlformats.org/officeDocument/2006/relationships/image" Target="../media/image49.png"/><Relationship Id="rId1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13" Type="http://schemas.openxmlformats.org/officeDocument/2006/relationships/image" Target="../media/image31.png"/><Relationship Id="rId3" Type="http://schemas.openxmlformats.org/officeDocument/2006/relationships/image" Target="../media/image52.png"/><Relationship Id="rId7" Type="http://schemas.openxmlformats.org/officeDocument/2006/relationships/image" Target="../media/image43.svg"/><Relationship Id="rId12" Type="http://schemas.openxmlformats.org/officeDocument/2006/relationships/image" Target="../media/image46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32.png"/><Relationship Id="rId5" Type="http://schemas.openxmlformats.org/officeDocument/2006/relationships/image" Target="../media/image34.png"/><Relationship Id="rId15" Type="http://schemas.openxmlformats.org/officeDocument/2006/relationships/image" Target="../media/image29.png"/><Relationship Id="rId10" Type="http://schemas.openxmlformats.org/officeDocument/2006/relationships/image" Target="../media/image54.png"/><Relationship Id="rId4" Type="http://schemas.openxmlformats.org/officeDocument/2006/relationships/image" Target="../media/image53.png"/><Relationship Id="rId9" Type="http://schemas.openxmlformats.org/officeDocument/2006/relationships/image" Target="../media/image41.png"/><Relationship Id="rId1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sv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A15F840-06F8-DAA1-37C0-C8F33CF54E0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5878" y="1912049"/>
            <a:ext cx="3476274" cy="164593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800C21C-5EC5-1872-9FB0-8F10F43F3D3C}"/>
              </a:ext>
            </a:extLst>
          </p:cNvPr>
          <p:cNvSpPr txBox="1"/>
          <p:nvPr/>
        </p:nvSpPr>
        <p:spPr>
          <a:xfrm>
            <a:off x="4923232" y="3764693"/>
            <a:ext cx="6610662" cy="1900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700" dirty="0">
                <a:solidFill>
                  <a:schemeClr val="bg2"/>
                </a:solidFill>
                <a:latin typeface="Arial Rounded MT Bold" panose="020F0704030504030204" pitchFamily="34" charset="77"/>
              </a:rPr>
              <a:t>Moon Landing Activity:</a:t>
            </a:r>
          </a:p>
          <a:p>
            <a:r>
              <a:rPr lang="en-GB" sz="3450" dirty="0">
                <a:solidFill>
                  <a:schemeClr val="bg2"/>
                </a:solidFill>
                <a:latin typeface="Arial Rounded MT Bold" panose="020F0704030504030204" pitchFamily="34" charset="77"/>
              </a:rPr>
              <a:t>Jobs in Aerospace</a:t>
            </a:r>
            <a:endParaRPr lang="en-GB" sz="1600" dirty="0">
              <a:solidFill>
                <a:schemeClr val="bg2"/>
              </a:solidFill>
              <a:latin typeface="Arial Rounded MT Bold" panose="020F0704030504030204" pitchFamily="34" charset="77"/>
            </a:endParaRPr>
          </a:p>
          <a:p>
            <a:endParaRPr lang="en-GB" sz="1600" dirty="0">
              <a:solidFill>
                <a:schemeClr val="bg2"/>
              </a:solidFill>
              <a:latin typeface="Arial Rounded MT Bold" panose="020F0704030504030204" pitchFamily="34" charset="77"/>
            </a:endParaRPr>
          </a:p>
          <a:p>
            <a:r>
              <a:rPr lang="en-GB" sz="3000" dirty="0">
                <a:solidFill>
                  <a:srgbClr val="ED7D31"/>
                </a:solidFill>
                <a:latin typeface="Arial Rounded MT Bold" panose="020F0704030504030204" pitchFamily="34" charset="77"/>
              </a:rPr>
              <a:t>Teaching guide | ages 7+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85F8BC3-EED8-2986-C0A1-C3983A82AA7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" y="0"/>
            <a:ext cx="3923414" cy="6858000"/>
          </a:xfrm>
          <a:prstGeom prst="rect">
            <a:avLst/>
          </a:prstGeom>
          <a:effectLst>
            <a:softEdge rad="0"/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D953D30-87BB-0427-26C2-F2F687191ED0}"/>
              </a:ext>
            </a:extLst>
          </p:cNvPr>
          <p:cNvSpPr txBox="1"/>
          <p:nvPr/>
        </p:nvSpPr>
        <p:spPr>
          <a:xfrm>
            <a:off x="11234098" y="6612694"/>
            <a:ext cx="10080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dirty="0">
                <a:solidFill>
                  <a:schemeClr val="accent1"/>
                </a:solidFill>
                <a:latin typeface="Arial Rounded MT Bold" panose="020F0704030504030204" pitchFamily="34" charset="77"/>
              </a:rPr>
              <a:t>v1.2 2026</a:t>
            </a:r>
          </a:p>
        </p:txBody>
      </p:sp>
    </p:spTree>
    <p:extLst>
      <p:ext uri="{BB962C8B-B14F-4D97-AF65-F5344CB8AC3E}">
        <p14:creationId xmlns:p14="http://schemas.microsoft.com/office/powerpoint/2010/main" val="4229419099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5E2B9F-8BC1-089F-BED1-C4F555AA9A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CB2B2F1-3624-DD46-92B5-DCDED7B9BF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225337">
            <a:off x="942134" y="1787608"/>
            <a:ext cx="3398815" cy="490008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F25649D-E041-6F0D-7FF4-3B1DD9E8B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208" y="193528"/>
            <a:ext cx="8835950" cy="761132"/>
          </a:xfrm>
        </p:spPr>
        <p:txBody>
          <a:bodyPr/>
          <a:lstStyle/>
          <a:p>
            <a:r>
              <a:rPr lang="en-GB" dirty="0"/>
              <a:t>Follow-on activities…</a:t>
            </a:r>
          </a:p>
        </p:txBody>
      </p:sp>
      <p:sp>
        <p:nvSpPr>
          <p:cNvPr id="17" name="Rectangle: Rounded Corners 44">
            <a:extLst>
              <a:ext uri="{FF2B5EF4-FFF2-40B4-BE49-F238E27FC236}">
                <a16:creationId xmlns:a16="http://schemas.microsoft.com/office/drawing/2014/main" id="{611B9D38-13F5-223F-9D5D-85FABF1C8799}"/>
              </a:ext>
            </a:extLst>
          </p:cNvPr>
          <p:cNvSpPr/>
          <p:nvPr/>
        </p:nvSpPr>
        <p:spPr>
          <a:xfrm>
            <a:off x="253722" y="1265252"/>
            <a:ext cx="5423177" cy="761132"/>
          </a:xfrm>
          <a:prstGeom prst="roundRect">
            <a:avLst>
              <a:gd name="adj" fmla="val 5207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72000" rIns="180000" bIns="72000" rtlCol="0" anchor="t" anchorCtr="0"/>
          <a:lstStyle/>
          <a:p>
            <a:pPr>
              <a:spcAft>
                <a:spcPts val="600"/>
              </a:spcAft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‘My Job in Aerospace’ Worksheet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74DE9CE-271C-1C3E-BFA3-FF99DFB864C1}"/>
              </a:ext>
            </a:extLst>
          </p:cNvPr>
          <p:cNvSpPr/>
          <p:nvPr/>
        </p:nvSpPr>
        <p:spPr>
          <a:xfrm>
            <a:off x="4626293" y="2026384"/>
            <a:ext cx="7113347" cy="3946930"/>
          </a:xfrm>
          <a:prstGeom prst="roundRect">
            <a:avLst>
              <a:gd name="adj" fmla="val 6296"/>
            </a:avLst>
          </a:prstGeom>
          <a:solidFill>
            <a:schemeClr val="tx1"/>
          </a:solidFill>
          <a:ln w="19050">
            <a:solidFill>
              <a:srgbClr val="ED7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72000" rIns="180000" bIns="72000" rtlCol="0" anchor="t" anchorCtr="0"/>
          <a:lstStyle/>
          <a:p>
            <a:pPr lvl="0">
              <a:defRPr/>
            </a:pPr>
            <a:r>
              <a:rPr lang="en-GB" dirty="0">
                <a:solidFill>
                  <a:srgbClr val="ED7D31"/>
                </a:solidFill>
              </a:rPr>
              <a:t>This is a task for you to really think about what job in aerospace you would most like to do.</a:t>
            </a:r>
          </a:p>
          <a:p>
            <a:pPr lvl="0">
              <a:defRPr/>
            </a:pPr>
            <a:endParaRPr lang="en-GB" dirty="0">
              <a:solidFill>
                <a:srgbClr val="ED7D31"/>
              </a:solidFill>
            </a:endParaRPr>
          </a:p>
          <a:p>
            <a:pPr lvl="0">
              <a:defRPr/>
            </a:pPr>
            <a:r>
              <a:rPr lang="en-GB" dirty="0">
                <a:solidFill>
                  <a:srgbClr val="ED7D31"/>
                </a:solidFill>
              </a:rPr>
              <a:t>Think about what the job might involve.</a:t>
            </a:r>
          </a:p>
          <a:p>
            <a:pPr lvl="0">
              <a:defRPr/>
            </a:pPr>
            <a:endParaRPr lang="en-GB" dirty="0">
              <a:solidFill>
                <a:srgbClr val="ED7D31"/>
              </a:solidFill>
            </a:endParaRPr>
          </a:p>
          <a:p>
            <a:pPr lvl="0">
              <a:defRPr/>
            </a:pPr>
            <a:r>
              <a:rPr lang="en-GB" dirty="0">
                <a:solidFill>
                  <a:srgbClr val="ED7D31"/>
                </a:solidFill>
              </a:rPr>
              <a:t>What skills might you need to do the job?</a:t>
            </a:r>
          </a:p>
          <a:p>
            <a:pPr lvl="0">
              <a:defRPr/>
            </a:pPr>
            <a:endParaRPr lang="en-GB" dirty="0">
              <a:solidFill>
                <a:srgbClr val="ED7D31"/>
              </a:solidFill>
            </a:endParaRPr>
          </a:p>
          <a:p>
            <a:pPr lvl="0">
              <a:defRPr/>
            </a:pPr>
            <a:r>
              <a:rPr lang="en-GB" dirty="0">
                <a:solidFill>
                  <a:srgbClr val="ED7D31"/>
                </a:solidFill>
              </a:rPr>
              <a:t>Why do you think you would like it?</a:t>
            </a:r>
          </a:p>
          <a:p>
            <a:pPr lvl="0">
              <a:defRPr/>
            </a:pPr>
            <a:endParaRPr lang="en-GB" dirty="0">
              <a:solidFill>
                <a:srgbClr val="ED7D31"/>
              </a:solidFill>
            </a:endParaRPr>
          </a:p>
          <a:p>
            <a:pPr lvl="0">
              <a:defRPr/>
            </a:pPr>
            <a:r>
              <a:rPr lang="en-GB" dirty="0">
                <a:solidFill>
                  <a:srgbClr val="ED7D31"/>
                </a:solidFill>
              </a:rPr>
              <a:t>Draw a picture of yourself doing this job and answer the questions to reflect on what the job might be like. </a:t>
            </a:r>
          </a:p>
          <a:p>
            <a:pPr lvl="0">
              <a:defRPr/>
            </a:pPr>
            <a:endParaRPr lang="en-GB" dirty="0">
              <a:solidFill>
                <a:srgbClr val="ED7D31"/>
              </a:solidFill>
            </a:endParaRPr>
          </a:p>
          <a:p>
            <a:pPr lvl="0">
              <a:defRPr/>
            </a:pPr>
            <a:r>
              <a:rPr lang="en-GB" dirty="0">
                <a:solidFill>
                  <a:srgbClr val="ED7D31"/>
                </a:solidFill>
              </a:rPr>
              <a:t>Have fun!</a:t>
            </a:r>
          </a:p>
        </p:txBody>
      </p:sp>
    </p:spTree>
    <p:extLst>
      <p:ext uri="{BB962C8B-B14F-4D97-AF65-F5344CB8AC3E}">
        <p14:creationId xmlns:p14="http://schemas.microsoft.com/office/powerpoint/2010/main" val="3300405609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A628D3-7C17-F20D-3DA7-08FF8F6CD5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5716339-6798-F5E3-B06E-6035B1EAC9B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rot="21225337">
            <a:off x="624467" y="1979012"/>
            <a:ext cx="3398815" cy="4897355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807B6AD-405B-4267-B8B9-07FBCD78A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208" y="193528"/>
            <a:ext cx="8835950" cy="761132"/>
          </a:xfrm>
        </p:spPr>
        <p:txBody>
          <a:bodyPr/>
          <a:lstStyle/>
          <a:p>
            <a:r>
              <a:rPr lang="en-GB" dirty="0"/>
              <a:t>Follow-on activities…</a:t>
            </a:r>
          </a:p>
        </p:txBody>
      </p:sp>
      <p:sp>
        <p:nvSpPr>
          <p:cNvPr id="17" name="Rectangle: Rounded Corners 44">
            <a:extLst>
              <a:ext uri="{FF2B5EF4-FFF2-40B4-BE49-F238E27FC236}">
                <a16:creationId xmlns:a16="http://schemas.microsoft.com/office/drawing/2014/main" id="{13AE80D2-26F6-EFC6-744F-927DDDC3AA10}"/>
              </a:ext>
            </a:extLst>
          </p:cNvPr>
          <p:cNvSpPr/>
          <p:nvPr/>
        </p:nvSpPr>
        <p:spPr>
          <a:xfrm>
            <a:off x="253722" y="1265252"/>
            <a:ext cx="6237565" cy="761132"/>
          </a:xfrm>
          <a:prstGeom prst="roundRect">
            <a:avLst>
              <a:gd name="adj" fmla="val 5207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72000" rIns="180000" bIns="72000" rtlCol="0" anchor="t" anchorCtr="0"/>
          <a:lstStyle/>
          <a:p>
            <a:pPr>
              <a:spcAft>
                <a:spcPts val="600"/>
              </a:spcAft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‘Jobs in Aerospace</a:t>
            </a:r>
            <a:r>
              <a:rPr lang="en-US" sz="2400">
                <a:solidFill>
                  <a:schemeClr val="bg1"/>
                </a:solidFill>
                <a:latin typeface="+mj-lt"/>
              </a:rPr>
              <a:t>’ </a:t>
            </a:r>
            <a:r>
              <a:rPr lang="en-US" sz="2400" dirty="0">
                <a:solidFill>
                  <a:schemeClr val="bg1"/>
                </a:solidFill>
                <a:latin typeface="+mj-lt"/>
              </a:rPr>
              <a:t>W</a:t>
            </a:r>
            <a:r>
              <a:rPr lang="en-US" sz="2400">
                <a:solidFill>
                  <a:schemeClr val="bg1"/>
                </a:solidFill>
                <a:latin typeface="+mj-lt"/>
              </a:rPr>
              <a:t>orksheet</a:t>
            </a:r>
            <a:endParaRPr 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320DC58-2249-21AD-82DA-9B3F892BFAD9}"/>
              </a:ext>
            </a:extLst>
          </p:cNvPr>
          <p:cNvSpPr/>
          <p:nvPr/>
        </p:nvSpPr>
        <p:spPr>
          <a:xfrm>
            <a:off x="4626293" y="2026384"/>
            <a:ext cx="7113347" cy="3946930"/>
          </a:xfrm>
          <a:prstGeom prst="roundRect">
            <a:avLst>
              <a:gd name="adj" fmla="val 6296"/>
            </a:avLst>
          </a:prstGeom>
          <a:solidFill>
            <a:schemeClr val="tx1"/>
          </a:solidFill>
          <a:ln w="19050">
            <a:solidFill>
              <a:srgbClr val="ED7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72000" rIns="180000" bIns="72000" rtlCol="0" anchor="t" anchorCtr="0"/>
          <a:lstStyle/>
          <a:p>
            <a:pPr lvl="0">
              <a:defRPr/>
            </a:pPr>
            <a:r>
              <a:rPr lang="en-GB" dirty="0">
                <a:solidFill>
                  <a:srgbClr val="ED7D31"/>
                </a:solidFill>
              </a:rPr>
              <a:t>This activity is to match up the job descriptions with the names of the jobs.</a:t>
            </a:r>
          </a:p>
          <a:p>
            <a:pPr lvl="0">
              <a:defRPr/>
            </a:pPr>
            <a:endParaRPr lang="en-GB" dirty="0">
              <a:solidFill>
                <a:srgbClr val="ED7D31"/>
              </a:solidFill>
            </a:endParaRPr>
          </a:p>
          <a:p>
            <a:pPr lvl="0">
              <a:defRPr/>
            </a:pPr>
            <a:r>
              <a:rPr lang="en-GB" dirty="0">
                <a:solidFill>
                  <a:srgbClr val="ED7D31"/>
                </a:solidFill>
              </a:rPr>
              <a:t>You need to read through each description carefully and then write the name of which job you think it is.</a:t>
            </a:r>
          </a:p>
          <a:p>
            <a:pPr lvl="0">
              <a:defRPr/>
            </a:pPr>
            <a:endParaRPr lang="en-GB" dirty="0">
              <a:solidFill>
                <a:srgbClr val="ED7D31"/>
              </a:solidFill>
            </a:endParaRPr>
          </a:p>
          <a:p>
            <a:pPr lvl="0">
              <a:defRPr/>
            </a:pPr>
            <a:r>
              <a:rPr lang="en-GB" dirty="0">
                <a:solidFill>
                  <a:srgbClr val="ED7D31"/>
                </a:solidFill>
              </a:rPr>
              <a:t>When you have finished identifying which job is which, you can then answer the questions about the different jobs in aerospace.</a:t>
            </a:r>
          </a:p>
          <a:p>
            <a:pPr lvl="0">
              <a:defRPr/>
            </a:pPr>
            <a:endParaRPr lang="en-GB" dirty="0">
              <a:solidFill>
                <a:srgbClr val="ED7D31"/>
              </a:solidFill>
            </a:endParaRPr>
          </a:p>
          <a:p>
            <a:pPr lvl="0">
              <a:defRPr/>
            </a:pPr>
            <a:r>
              <a:rPr lang="en-GB" dirty="0">
                <a:solidFill>
                  <a:srgbClr val="ED7D31"/>
                </a:solidFill>
              </a:rPr>
              <a:t>Have fun!</a:t>
            </a:r>
          </a:p>
        </p:txBody>
      </p:sp>
    </p:spTree>
    <p:extLst>
      <p:ext uri="{BB962C8B-B14F-4D97-AF65-F5344CB8AC3E}">
        <p14:creationId xmlns:p14="http://schemas.microsoft.com/office/powerpoint/2010/main" val="733199437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8753F2-2AE9-B3C6-D0DF-3590F17669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8C0FEFC-C23F-E6F5-24A4-6E2C5317D48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68208" y="1768104"/>
            <a:ext cx="3519527" cy="509770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2631883-0A6A-8292-29DA-95D3EB6EACD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 rot="21225337">
            <a:off x="1470455" y="1798621"/>
            <a:ext cx="3339827" cy="490008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CFB7C30-9E7E-A883-5B63-D0627C40B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208" y="193528"/>
            <a:ext cx="8835950" cy="761132"/>
          </a:xfrm>
        </p:spPr>
        <p:txBody>
          <a:bodyPr/>
          <a:lstStyle/>
          <a:p>
            <a:r>
              <a:rPr lang="en-GB" dirty="0"/>
              <a:t>Follow-on activities…</a:t>
            </a:r>
          </a:p>
        </p:txBody>
      </p:sp>
      <p:sp>
        <p:nvSpPr>
          <p:cNvPr id="17" name="Rectangle: Rounded Corners 44">
            <a:extLst>
              <a:ext uri="{FF2B5EF4-FFF2-40B4-BE49-F238E27FC236}">
                <a16:creationId xmlns:a16="http://schemas.microsoft.com/office/drawing/2014/main" id="{9A0AF878-8B24-7660-2637-A8DCAB0684CF}"/>
              </a:ext>
            </a:extLst>
          </p:cNvPr>
          <p:cNvSpPr/>
          <p:nvPr/>
        </p:nvSpPr>
        <p:spPr>
          <a:xfrm>
            <a:off x="253722" y="1265252"/>
            <a:ext cx="6547127" cy="761132"/>
          </a:xfrm>
          <a:prstGeom prst="roundRect">
            <a:avLst>
              <a:gd name="adj" fmla="val 5207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72000" rIns="180000" bIns="72000" rtlCol="0" anchor="t" anchorCtr="0"/>
          <a:lstStyle/>
          <a:p>
            <a:pPr>
              <a:spcAft>
                <a:spcPts val="600"/>
              </a:spcAft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‘Jobs in Aerospace’ Homework sheet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07C98CC-346B-26CA-A31D-FBA071732520}"/>
              </a:ext>
            </a:extLst>
          </p:cNvPr>
          <p:cNvSpPr/>
          <p:nvPr/>
        </p:nvSpPr>
        <p:spPr>
          <a:xfrm>
            <a:off x="4626293" y="2026384"/>
            <a:ext cx="7113347" cy="3946930"/>
          </a:xfrm>
          <a:prstGeom prst="roundRect">
            <a:avLst>
              <a:gd name="adj" fmla="val 6296"/>
            </a:avLst>
          </a:prstGeom>
          <a:solidFill>
            <a:schemeClr val="tx1"/>
          </a:solidFill>
          <a:ln w="19050">
            <a:solidFill>
              <a:srgbClr val="ED7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72000" rIns="180000" bIns="72000" rtlCol="0" anchor="t" anchorCtr="0"/>
          <a:lstStyle/>
          <a:p>
            <a:pPr lvl="0">
              <a:defRPr/>
            </a:pPr>
            <a:r>
              <a:rPr lang="en-GB" dirty="0">
                <a:solidFill>
                  <a:srgbClr val="ED7D31"/>
                </a:solidFill>
              </a:rPr>
              <a:t>This is a homework activity designed to be done alongside a parent or carer, to also give them insight into jobs in aerospace.</a:t>
            </a:r>
          </a:p>
          <a:p>
            <a:pPr lvl="0">
              <a:defRPr/>
            </a:pPr>
            <a:endParaRPr lang="en-GB" dirty="0">
              <a:solidFill>
                <a:srgbClr val="ED7D31"/>
              </a:solidFill>
            </a:endParaRPr>
          </a:p>
          <a:p>
            <a:pPr lvl="0">
              <a:defRPr/>
            </a:pPr>
            <a:r>
              <a:rPr lang="en-GB" dirty="0">
                <a:solidFill>
                  <a:srgbClr val="ED7D31"/>
                </a:solidFill>
              </a:rPr>
              <a:t>Read through the job adverts for each role and answer the questions about them.</a:t>
            </a:r>
          </a:p>
          <a:p>
            <a:pPr lvl="0">
              <a:defRPr/>
            </a:pPr>
            <a:endParaRPr lang="en-GB" dirty="0">
              <a:solidFill>
                <a:srgbClr val="ED7D31"/>
              </a:solidFill>
            </a:endParaRPr>
          </a:p>
          <a:p>
            <a:pPr lvl="0">
              <a:defRPr/>
            </a:pPr>
            <a:r>
              <a:rPr lang="en-GB" dirty="0">
                <a:solidFill>
                  <a:srgbClr val="ED7D31"/>
                </a:solidFill>
              </a:rPr>
              <a:t>Then, if you have time, move on to the extension task on the second page – create your own job advert. You can use one of the examples given or think of another job in aerospace to choose from – now you know there are so many! </a:t>
            </a:r>
          </a:p>
          <a:p>
            <a:pPr lvl="0">
              <a:defRPr/>
            </a:pPr>
            <a:endParaRPr lang="en-GB" dirty="0">
              <a:solidFill>
                <a:srgbClr val="ED7D31"/>
              </a:solidFill>
            </a:endParaRPr>
          </a:p>
          <a:p>
            <a:pPr lvl="0">
              <a:defRPr/>
            </a:pPr>
            <a:r>
              <a:rPr lang="en-GB" dirty="0">
                <a:solidFill>
                  <a:srgbClr val="ED7D31"/>
                </a:solidFill>
              </a:rPr>
              <a:t>Have fun!</a:t>
            </a:r>
          </a:p>
        </p:txBody>
      </p:sp>
    </p:spTree>
    <p:extLst>
      <p:ext uri="{BB962C8B-B14F-4D97-AF65-F5344CB8AC3E}">
        <p14:creationId xmlns:p14="http://schemas.microsoft.com/office/powerpoint/2010/main" val="3714778652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8120D-51BC-4E49-87AE-D41186FEC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Plenary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F383BE-F59E-4974-8503-AE9DC54F4A0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60288" y="1765003"/>
            <a:ext cx="10928278" cy="469744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2800" dirty="0">
                <a:solidFill>
                  <a:srgbClr val="ED7D31"/>
                </a:solidFill>
                <a:latin typeface="+mj-lt"/>
              </a:rPr>
              <a:t>Now let’s review what we have just been learning!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br>
              <a:rPr lang="en-GB" sz="1000" dirty="0"/>
            </a:br>
            <a:r>
              <a:rPr lang="en-GB" sz="2400" dirty="0"/>
              <a:t>Do you remember these jobs?</a:t>
            </a:r>
            <a:br>
              <a:rPr lang="en-GB" sz="800" b="1" dirty="0">
                <a:solidFill>
                  <a:srgbClr val="1E1E1E"/>
                </a:solidFill>
              </a:rPr>
            </a:br>
            <a:br>
              <a:rPr lang="en-GB" sz="800" b="1" dirty="0">
                <a:solidFill>
                  <a:srgbClr val="1E1E1E"/>
                </a:solidFill>
              </a:rPr>
            </a:br>
            <a:r>
              <a:rPr lang="en-GB" sz="2400" dirty="0">
                <a:solidFill>
                  <a:schemeClr val="bg2"/>
                </a:solidFill>
              </a:rPr>
              <a:t>aerospace engineer    	safety specialist     		mission controller   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400" dirty="0">
                <a:solidFill>
                  <a:schemeClr val="bg2"/>
                </a:solidFill>
              </a:rPr>
              <a:t>clothing designer	    	cleaning specialist		astronaut</a:t>
            </a:r>
            <a:endParaRPr lang="en-GB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GB" dirty="0"/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dirty="0"/>
              <a:t>Now think about: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dirty="0"/>
              <a:t>Were there more jobs than you expected?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dirty="0"/>
              <a:t>What job did you like the sound of the most?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dirty="0"/>
              <a:t>Would you want to do any of these jobs?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dirty="0"/>
              <a:t>Why would, or wouldn’t, you want to do them?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en-GB" sz="2400" dirty="0"/>
          </a:p>
        </p:txBody>
      </p:sp>
      <p:sp>
        <p:nvSpPr>
          <p:cNvPr id="10" name="Text Box 2">
            <a:extLst>
              <a:ext uri="{FF2B5EF4-FFF2-40B4-BE49-F238E27FC236}">
                <a16:creationId xmlns:a16="http://schemas.microsoft.com/office/drawing/2014/main" id="{4CF0270A-7BEB-4063-919B-9344DBAFEB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4726" y="3408355"/>
            <a:ext cx="938662" cy="152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8000" dirty="0">
                <a:solidFill>
                  <a:srgbClr val="ED7D31"/>
                </a:solidFill>
                <a:effectLst/>
                <a:latin typeface="Arial Rounded MT Bold" panose="020F07040305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GB" sz="8000" dirty="0">
              <a:solidFill>
                <a:srgbClr val="ED7D3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Box 2">
            <a:extLst>
              <a:ext uri="{FF2B5EF4-FFF2-40B4-BE49-F238E27FC236}">
                <a16:creationId xmlns:a16="http://schemas.microsoft.com/office/drawing/2014/main" id="{B7EBDBC9-6D97-4338-894F-08C982950B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40360" y="4156534"/>
            <a:ext cx="938662" cy="152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9600">
                <a:solidFill>
                  <a:srgbClr val="ED7D31"/>
                </a:solidFill>
                <a:effectLst/>
                <a:latin typeface="Arial Rounded MT Bold" panose="020F07040305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GB" sz="9600">
              <a:solidFill>
                <a:srgbClr val="ED7D3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Box 2">
            <a:extLst>
              <a:ext uri="{FF2B5EF4-FFF2-40B4-BE49-F238E27FC236}">
                <a16:creationId xmlns:a16="http://schemas.microsoft.com/office/drawing/2014/main" id="{82B19222-BE8B-4F43-BDEF-05B657A94C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80667" y="4289459"/>
            <a:ext cx="938662" cy="152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3800" dirty="0">
                <a:solidFill>
                  <a:srgbClr val="ED7D31"/>
                </a:solidFill>
                <a:effectLst/>
                <a:latin typeface="Arial Rounded MT Bold" panose="020F07040305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GB" sz="2000" dirty="0">
              <a:solidFill>
                <a:srgbClr val="ED7D3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AF0F596-9D39-411B-B358-721B5D54B954}"/>
              </a:ext>
            </a:extLst>
          </p:cNvPr>
          <p:cNvSpPr/>
          <p:nvPr/>
        </p:nvSpPr>
        <p:spPr>
          <a:xfrm>
            <a:off x="503434" y="1552165"/>
            <a:ext cx="11110477" cy="4910279"/>
          </a:xfrm>
          <a:prstGeom prst="roundRect">
            <a:avLst>
              <a:gd name="adj" fmla="val 4936"/>
            </a:avLst>
          </a:prstGeom>
          <a:noFill/>
          <a:ln w="19050">
            <a:solidFill>
              <a:srgbClr val="ED7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2173961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1F642B9-E1FC-4F07-A6CE-8899E5DF72C4}"/>
              </a:ext>
            </a:extLst>
          </p:cNvPr>
          <p:cNvSpPr txBox="1"/>
          <p:nvPr/>
        </p:nvSpPr>
        <p:spPr>
          <a:xfrm>
            <a:off x="5218122" y="3386947"/>
            <a:ext cx="6230678" cy="2521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2"/>
                </a:solidFill>
                <a:latin typeface="Arial Rounded MT Bold" panose="020F0704030504030204" pitchFamily="34" charset="77"/>
              </a:rPr>
              <a:t>If you’d like more information on how we inspire the tech innovators of the future, get in touch and Get with the Program!</a:t>
            </a:r>
          </a:p>
          <a:p>
            <a:endParaRPr lang="en-GB" sz="200" dirty="0">
              <a:solidFill>
                <a:schemeClr val="bg2"/>
              </a:solidFill>
              <a:latin typeface="Arial Rounded MT Bold" panose="020F0704030504030204" pitchFamily="34" charset="77"/>
            </a:endParaRP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</a:pPr>
            <a:r>
              <a:rPr lang="en-GB" sz="2400" u="sng" dirty="0">
                <a:solidFill>
                  <a:schemeClr val="bg2"/>
                </a:solidFill>
                <a:latin typeface="Arial Rounded MT Bold" panose="020F0704030504030204" pitchFamily="34" charset="77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www.getwiththeprogram.org.uk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</a:pPr>
            <a:r>
              <a:rPr lang="en-GB" sz="2400" u="sng" dirty="0">
                <a:solidFill>
                  <a:schemeClr val="bg2"/>
                </a:solidFill>
                <a:latin typeface="Arial Rounded MT Bold" panose="020F0704030504030204" pitchFamily="34" charset="77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getintouch@getwiththeprogram.org.uk</a:t>
            </a:r>
            <a:endParaRPr lang="en-GB" sz="2400" u="sng" dirty="0">
              <a:solidFill>
                <a:schemeClr val="bg2"/>
              </a:solidFill>
              <a:latin typeface="Arial Rounded MT Bold" panose="020F0704030504030204" pitchFamily="34" charset="77"/>
            </a:endParaRPr>
          </a:p>
          <a:p>
            <a:endParaRPr lang="en-GB" sz="2400" dirty="0">
              <a:solidFill>
                <a:schemeClr val="bg1"/>
              </a:solidFill>
              <a:latin typeface="Arial Rounded MT Bold" panose="020F0704030504030204" pitchFamily="34" charset="77"/>
            </a:endParaRPr>
          </a:p>
        </p:txBody>
      </p:sp>
      <p:pic>
        <p:nvPicPr>
          <p:cNvPr id="6" name="Picture 5">
            <a:hlinkClick r:id="rId4"/>
            <a:extLst>
              <a:ext uri="{FF2B5EF4-FFF2-40B4-BE49-F238E27FC236}">
                <a16:creationId xmlns:a16="http://schemas.microsoft.com/office/drawing/2014/main" id="{D1BF09EA-2B9B-476C-96B4-026E70B32948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323486" y="5769443"/>
            <a:ext cx="495300" cy="495300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7" name="AutoShape 4" descr="facebook">
            <a:extLst>
              <a:ext uri="{FF2B5EF4-FFF2-40B4-BE49-F238E27FC236}">
                <a16:creationId xmlns:a16="http://schemas.microsoft.com/office/drawing/2014/main" id="{56EE37D7-A6D6-4096-A14B-0DB268A048D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490637" y="2918474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chemeClr val="bg1"/>
              </a:solidFill>
            </a:endParaRPr>
          </a:p>
        </p:txBody>
      </p:sp>
      <p:pic>
        <p:nvPicPr>
          <p:cNvPr id="8" name="Picture 7">
            <a:hlinkClick r:id="rId6"/>
            <a:extLst>
              <a:ext uri="{FF2B5EF4-FFF2-40B4-BE49-F238E27FC236}">
                <a16:creationId xmlns:a16="http://schemas.microsoft.com/office/drawing/2014/main" id="{AFAA2595-6D24-4A86-A7F5-6158EE2C72EA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015928" y="5769443"/>
            <a:ext cx="495300" cy="495300"/>
          </a:xfrm>
          <a:prstGeom prst="rect">
            <a:avLst/>
          </a:prstGeom>
        </p:spPr>
      </p:pic>
      <p:pic>
        <p:nvPicPr>
          <p:cNvPr id="9" name="Picture 8">
            <a:hlinkClick r:id="rId8"/>
            <a:extLst>
              <a:ext uri="{FF2B5EF4-FFF2-40B4-BE49-F238E27FC236}">
                <a16:creationId xmlns:a16="http://schemas.microsoft.com/office/drawing/2014/main" id="{DFBB10CB-8F10-459B-8C61-2055B5A589C2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680461" y="5769920"/>
            <a:ext cx="495300" cy="495300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5FDB239-5A50-47DB-BC91-6A7593ADBF22}"/>
              </a:ext>
            </a:extLst>
          </p:cNvPr>
          <p:cNvSpPr/>
          <p:nvPr/>
        </p:nvSpPr>
        <p:spPr>
          <a:xfrm>
            <a:off x="5038563" y="3176714"/>
            <a:ext cx="6476497" cy="3291035"/>
          </a:xfrm>
          <a:prstGeom prst="roundRect">
            <a:avLst>
              <a:gd name="adj" fmla="val 4589"/>
            </a:avLst>
          </a:prstGeom>
          <a:noFill/>
          <a:ln w="22225">
            <a:solidFill>
              <a:srgbClr val="ED7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5074666-2B32-B42C-9045-74559DECFA51}"/>
              </a:ext>
            </a:extLst>
          </p:cNvPr>
          <p:cNvGrpSpPr/>
          <p:nvPr/>
        </p:nvGrpSpPr>
        <p:grpSpPr>
          <a:xfrm>
            <a:off x="-45734" y="1"/>
            <a:ext cx="4577812" cy="6872288"/>
            <a:chOff x="-45734" y="1"/>
            <a:chExt cx="4577812" cy="6872288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924A5A41-533C-0343-8121-CF06EADB799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45734" y="1"/>
              <a:ext cx="4577812" cy="6872288"/>
            </a:xfrm>
            <a:prstGeom prst="rect">
              <a:avLst/>
            </a:prstGeom>
            <a:effectLst/>
          </p:spPr>
        </p:pic>
        <p:pic>
          <p:nvPicPr>
            <p:cNvPr id="14" name="Picture 13" descr="Logo, icon&#10;&#10;Description automatically generated">
              <a:extLst>
                <a:ext uri="{FF2B5EF4-FFF2-40B4-BE49-F238E27FC236}">
                  <a16:creationId xmlns:a16="http://schemas.microsoft.com/office/drawing/2014/main" id="{5B111E7D-1034-5D43-A3CA-6BEF6FD6D0A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5645" y="3188970"/>
              <a:ext cx="1691640" cy="1691640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FC8524D9-0507-6D07-D043-5209233FA935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38563" y="886595"/>
            <a:ext cx="3882135" cy="1838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395483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026C8607-C6D1-48E3-BF94-7100542C413B}"/>
              </a:ext>
            </a:extLst>
          </p:cNvPr>
          <p:cNvSpPr/>
          <p:nvPr/>
        </p:nvSpPr>
        <p:spPr>
          <a:xfrm>
            <a:off x="479425" y="1536588"/>
            <a:ext cx="5345178" cy="4321606"/>
          </a:xfrm>
          <a:prstGeom prst="roundRect">
            <a:avLst>
              <a:gd name="adj" fmla="val 5207"/>
            </a:avLst>
          </a:prstGeom>
          <a:noFill/>
          <a:ln w="19050">
            <a:solidFill>
              <a:srgbClr val="ED7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72000" rIns="180000" bIns="72000" rtlCol="0" anchor="t" anchorCtr="0"/>
          <a:lstStyle/>
          <a:p>
            <a:pPr lvl="0">
              <a:spcAft>
                <a:spcPts val="600"/>
              </a:spcAft>
              <a:defRPr/>
            </a:pPr>
            <a:r>
              <a:rPr lang="en-US" sz="2800" dirty="0">
                <a:solidFill>
                  <a:schemeClr val="bg1"/>
                </a:solidFill>
                <a:latin typeface="+mj-lt"/>
              </a:rPr>
              <a:t>We hope you enjoyed watching:</a:t>
            </a:r>
          </a:p>
          <a:p>
            <a:pPr marL="360363" lvl="0" indent="-360363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schemeClr val="bg2"/>
                </a:solidFill>
                <a:latin typeface="+mj-lt"/>
              </a:rPr>
              <a:t>the Moon Landing Coding Adventure show </a:t>
            </a:r>
          </a:p>
          <a:p>
            <a:pPr marL="360363" lvl="0" indent="-360363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schemeClr val="bg2"/>
                </a:solidFill>
                <a:latin typeface="+mj-lt"/>
              </a:rPr>
              <a:t>and also the ‘Jobs in Aerospace’ activity video! </a:t>
            </a:r>
            <a:endParaRPr lang="en-US" sz="2000" dirty="0">
              <a:solidFill>
                <a:schemeClr val="bg2"/>
              </a:solidFill>
            </a:endParaRPr>
          </a:p>
          <a:p>
            <a:pPr lvl="0">
              <a:spcAft>
                <a:spcPts val="600"/>
              </a:spcAft>
              <a:defRPr/>
            </a:pPr>
            <a:endParaRPr lang="en-US" sz="500" dirty="0">
              <a:solidFill>
                <a:schemeClr val="bg1"/>
              </a:solidFill>
            </a:endParaRPr>
          </a:p>
          <a:p>
            <a:pPr lvl="0">
              <a:spcAft>
                <a:spcPts val="600"/>
              </a:spcAft>
              <a:defRPr/>
            </a:pPr>
            <a:r>
              <a:rPr lang="en-US" sz="2000" dirty="0">
                <a:solidFill>
                  <a:schemeClr val="bg1"/>
                </a:solidFill>
              </a:rPr>
              <a:t>Now let’s have a look at some of the different jobs in a bit more detail!</a:t>
            </a:r>
          </a:p>
          <a:p>
            <a:pPr lvl="0">
              <a:spcAft>
                <a:spcPts val="600"/>
              </a:spcAft>
              <a:defRPr/>
            </a:pP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8" name="Graphic 7" descr="Classroom with solid fill">
            <a:extLst>
              <a:ext uri="{FF2B5EF4-FFF2-40B4-BE49-F238E27FC236}">
                <a16:creationId xmlns:a16="http://schemas.microsoft.com/office/drawing/2014/main" id="{B99C5B84-D0B5-4886-9F92-2FA121C1F7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30076" y="4885068"/>
            <a:ext cx="878530" cy="878530"/>
          </a:xfrm>
          <a:prstGeom prst="rect">
            <a:avLst/>
          </a:prstGeom>
        </p:spPr>
      </p:pic>
      <p:pic>
        <p:nvPicPr>
          <p:cNvPr id="5" name="Picture 4" descr="A person wearing glasses and a white coat&#10;&#10;Description automatically generated">
            <a:extLst>
              <a:ext uri="{FF2B5EF4-FFF2-40B4-BE49-F238E27FC236}">
                <a16:creationId xmlns:a16="http://schemas.microsoft.com/office/drawing/2014/main" id="{0E8EAAD6-61EF-DC3C-8AF2-B0C859A6947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67398" y="1536588"/>
            <a:ext cx="5345177" cy="4321606"/>
          </a:xfrm>
          <a:prstGeom prst="roundRect">
            <a:avLst>
              <a:gd name="adj" fmla="val 6087"/>
            </a:avLst>
          </a:prstGeom>
        </p:spPr>
      </p:pic>
      <p:sp>
        <p:nvSpPr>
          <p:cNvPr id="13" name="Title 2">
            <a:extLst>
              <a:ext uri="{FF2B5EF4-FFF2-40B4-BE49-F238E27FC236}">
                <a16:creationId xmlns:a16="http://schemas.microsoft.com/office/drawing/2014/main" id="{0DBB1A1F-F1E4-8035-7F3F-0E49EF778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209" y="241187"/>
            <a:ext cx="8818822" cy="761132"/>
          </a:xfrm>
        </p:spPr>
        <p:txBody>
          <a:bodyPr/>
          <a:lstStyle/>
          <a:p>
            <a:r>
              <a:rPr lang="en-GB" dirty="0"/>
              <a:t>Jobs in Aerospace video and activities</a:t>
            </a:r>
          </a:p>
        </p:txBody>
      </p:sp>
    </p:spTree>
    <p:extLst>
      <p:ext uri="{BB962C8B-B14F-4D97-AF65-F5344CB8AC3E}">
        <p14:creationId xmlns:p14="http://schemas.microsoft.com/office/powerpoint/2010/main" val="2535010938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1CDCBC3-6E3B-8987-512A-C9ECA3715FA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093838">
            <a:off x="6755270" y="1888445"/>
            <a:ext cx="4896382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6C78939-F500-4115-8846-FC035A2B4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208" y="241187"/>
            <a:ext cx="9829891" cy="761132"/>
          </a:xfrm>
        </p:spPr>
        <p:txBody>
          <a:bodyPr/>
          <a:lstStyle/>
          <a:p>
            <a:r>
              <a:rPr lang="en-GB" dirty="0"/>
              <a:t>Jobs in Aerospace: Mission phase reminders</a:t>
            </a:r>
          </a:p>
        </p:txBody>
      </p:sp>
      <p:sp>
        <p:nvSpPr>
          <p:cNvPr id="167" name="Rounded Rectangle 166">
            <a:extLst>
              <a:ext uri="{FF2B5EF4-FFF2-40B4-BE49-F238E27FC236}">
                <a16:creationId xmlns:a16="http://schemas.microsoft.com/office/drawing/2014/main" id="{C9424544-3BAA-5D74-D7BA-C9EC94AC89E5}"/>
              </a:ext>
            </a:extLst>
          </p:cNvPr>
          <p:cNvSpPr/>
          <p:nvPr/>
        </p:nvSpPr>
        <p:spPr>
          <a:xfrm>
            <a:off x="250265" y="1205776"/>
            <a:ext cx="5364858" cy="5537924"/>
          </a:xfrm>
          <a:prstGeom prst="roundRect">
            <a:avLst>
              <a:gd name="adj" fmla="val 6780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E8E1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097F8B05-8BB5-080F-6C98-B7BD2DE843BC}"/>
              </a:ext>
            </a:extLst>
          </p:cNvPr>
          <p:cNvGrpSpPr/>
          <p:nvPr/>
        </p:nvGrpSpPr>
        <p:grpSpPr>
          <a:xfrm>
            <a:off x="488350" y="1344528"/>
            <a:ext cx="5037556" cy="5283440"/>
            <a:chOff x="707028" y="549606"/>
            <a:chExt cx="5037556" cy="5283440"/>
          </a:xfrm>
        </p:grpSpPr>
        <p:sp>
          <p:nvSpPr>
            <p:cNvPr id="169" name="Rectangle: Rounded Corners 6">
              <a:extLst>
                <a:ext uri="{FF2B5EF4-FFF2-40B4-BE49-F238E27FC236}">
                  <a16:creationId xmlns:a16="http://schemas.microsoft.com/office/drawing/2014/main" id="{9F8C4E0E-877E-3AF9-5DCA-DAA55459FE3D}"/>
                </a:ext>
              </a:extLst>
            </p:cNvPr>
            <p:cNvSpPr/>
            <p:nvPr/>
          </p:nvSpPr>
          <p:spPr>
            <a:xfrm>
              <a:off x="707028" y="549606"/>
              <a:ext cx="5037556" cy="5283440"/>
            </a:xfrm>
            <a:prstGeom prst="roundRect">
              <a:avLst>
                <a:gd name="adj" fmla="val 5121"/>
              </a:avLst>
            </a:prstGeom>
            <a:solidFill>
              <a:sysClr val="window" lastClr="FFFFFF"/>
            </a:solidFill>
            <a:ln w="127000" cap="flat" cmpd="sng" algn="ctr">
              <a:solidFill>
                <a:srgbClr val="00A7B5"/>
              </a:solidFill>
              <a:prstDash val="solid"/>
              <a:miter lim="800000"/>
            </a:ln>
            <a:effectLst/>
          </p:spPr>
          <p:txBody>
            <a:bodyPr lIns="180000" tIns="72000" rIns="180000" bIns="72000" rtlCol="0" anchor="t" anchorCtr="0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0" b="0" i="0" u="none" strike="noStrike" kern="0" cap="none" spc="0" normalizeH="0" baseline="0" noProof="0">
                  <a:ln>
                    <a:noFill/>
                  </a:ln>
                  <a:solidFill>
                    <a:srgbClr val="FE8E1B"/>
                  </a:solidFill>
                  <a:effectLst/>
                  <a:uLnTx/>
                  <a:uFillTx/>
                  <a:latin typeface="Arial Rounded MT Bold" panose="020F0704030504030204" pitchFamily="34" charset="77"/>
                  <a:ea typeface="+mn-ea"/>
                  <a:cs typeface="+mn-cs"/>
                </a:rPr>
                <a:t>    </a:t>
              </a:r>
              <a:endParaRPr kumimoji="0" lang="en-GB" sz="6500" b="0" i="0" u="none" strike="noStrike" kern="0" cap="none" spc="0" normalizeH="0" baseline="0" noProof="0">
                <a:ln>
                  <a:noFill/>
                </a:ln>
                <a:solidFill>
                  <a:srgbClr val="00ADBA"/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endParaRPr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91DEA6FD-D179-1A49-D245-AC01114AB903}"/>
                </a:ext>
              </a:extLst>
            </p:cNvPr>
            <p:cNvSpPr txBox="1"/>
            <p:nvPr/>
          </p:nvSpPr>
          <p:spPr>
            <a:xfrm>
              <a:off x="874615" y="771461"/>
              <a:ext cx="4022255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500" b="0" i="0" u="none" strike="noStrike" kern="0" cap="none" spc="0" normalizeH="0" baseline="0" noProof="0" dirty="0">
                  <a:ln>
                    <a:noFill/>
                  </a:ln>
                  <a:solidFill>
                    <a:srgbClr val="ED7D31"/>
                  </a:solidFill>
                  <a:effectLst/>
                  <a:uLnTx/>
                  <a:uFillTx/>
                  <a:latin typeface="Arial Rounded MT Bold" panose="020F0704030504030204" pitchFamily="34" charset="77"/>
                </a:rPr>
                <a:t>Apollo mission 6 phases:</a:t>
              </a:r>
            </a:p>
          </p:txBody>
        </p:sp>
      </p:grpSp>
      <p:grpSp>
        <p:nvGrpSpPr>
          <p:cNvPr id="171" name="Group 170">
            <a:extLst>
              <a:ext uri="{FF2B5EF4-FFF2-40B4-BE49-F238E27FC236}">
                <a16:creationId xmlns:a16="http://schemas.microsoft.com/office/drawing/2014/main" id="{F1414C82-BF0A-13D5-DFD2-F81691F9DE36}"/>
              </a:ext>
            </a:extLst>
          </p:cNvPr>
          <p:cNvGrpSpPr/>
          <p:nvPr/>
        </p:nvGrpSpPr>
        <p:grpSpPr>
          <a:xfrm>
            <a:off x="651781" y="2097203"/>
            <a:ext cx="4237070" cy="519138"/>
            <a:chOff x="945968" y="1376933"/>
            <a:chExt cx="4237070" cy="519138"/>
          </a:xfrm>
        </p:grpSpPr>
        <p:grpSp>
          <p:nvGrpSpPr>
            <p:cNvPr id="172" name="Group 171">
              <a:extLst>
                <a:ext uri="{FF2B5EF4-FFF2-40B4-BE49-F238E27FC236}">
                  <a16:creationId xmlns:a16="http://schemas.microsoft.com/office/drawing/2014/main" id="{A9ACDAD5-795D-CDF6-C18A-73F75821FA9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45968" y="1392072"/>
              <a:ext cx="503999" cy="503999"/>
              <a:chOff x="945968" y="1392072"/>
              <a:chExt cx="503999" cy="503999"/>
            </a:xfrm>
          </p:grpSpPr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16F99F1D-B0BE-0179-AB82-00029AF32E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45968" y="1392072"/>
                <a:ext cx="503999" cy="503999"/>
              </a:xfrm>
              <a:prstGeom prst="ellipse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rgbClr val="00A7B5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5" name="Right Triangle 174">
                <a:extLst>
                  <a:ext uri="{FF2B5EF4-FFF2-40B4-BE49-F238E27FC236}">
                    <a16:creationId xmlns:a16="http://schemas.microsoft.com/office/drawing/2014/main" id="{DDCCE0AF-D6CA-D0C2-D87B-5E5A4718973B}"/>
                  </a:ext>
                </a:extLst>
              </p:cNvPr>
              <p:cNvSpPr/>
              <p:nvPr/>
            </p:nvSpPr>
            <p:spPr>
              <a:xfrm rot="12603290">
                <a:off x="956959" y="1532256"/>
                <a:ext cx="59366" cy="125551"/>
              </a:xfrm>
              <a:prstGeom prst="rtTriangle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176" name="Graphic 175" descr="Teacher with solid fill">
                <a:extLst>
                  <a:ext uri="{FF2B5EF4-FFF2-40B4-BE49-F238E27FC236}">
                    <a16:creationId xmlns:a16="http://schemas.microsoft.com/office/drawing/2014/main" id="{5B2A4E63-6969-A068-44E1-9A1847D3B3D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 t="39769" r="34467"/>
              <a:stretch/>
            </p:blipFill>
            <p:spPr>
              <a:xfrm>
                <a:off x="963484" y="1574762"/>
                <a:ext cx="288245" cy="264922"/>
              </a:xfrm>
              <a:prstGeom prst="ellipse">
                <a:avLst/>
              </a:prstGeom>
            </p:spPr>
          </p:pic>
          <p:sp>
            <p:nvSpPr>
              <p:cNvPr id="177" name="Right Triangle 176">
                <a:extLst>
                  <a:ext uri="{FF2B5EF4-FFF2-40B4-BE49-F238E27FC236}">
                    <a16:creationId xmlns:a16="http://schemas.microsoft.com/office/drawing/2014/main" id="{C16A28F9-E692-B465-CFF1-99EFA17231AE}"/>
                  </a:ext>
                </a:extLst>
              </p:cNvPr>
              <p:cNvSpPr/>
              <p:nvPr/>
            </p:nvSpPr>
            <p:spPr>
              <a:xfrm rot="15857993">
                <a:off x="1157687" y="1624673"/>
                <a:ext cx="80697" cy="115910"/>
              </a:xfrm>
              <a:prstGeom prst="rtTriangle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178" name="Picture 177">
                <a:extLst>
                  <a:ext uri="{FF2B5EF4-FFF2-40B4-BE49-F238E27FC236}">
                    <a16:creationId xmlns:a16="http://schemas.microsoft.com/office/drawing/2014/main" id="{2E53A106-E388-79BA-D0CC-7664C29E8217}"/>
                  </a:ext>
                </a:extLst>
              </p:cNvPr>
              <p:cNvPicPr preferRelativeResize="0">
                <a:picLocks noChangeAspect="1"/>
              </p:cNvPicPr>
              <p:nvPr/>
            </p:nvPicPr>
            <p:blipFill rotWithShape="1"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rot="16200000" flipV="1">
                <a:off x="1164721" y="1476554"/>
                <a:ext cx="221284" cy="228261"/>
              </a:xfrm>
              <a:prstGeom prst="rect">
                <a:avLst/>
              </a:prstGeom>
            </p:spPr>
          </p:pic>
          <p:pic>
            <p:nvPicPr>
              <p:cNvPr id="179" name="Graphic 178" descr="Teacher outline">
                <a:extLst>
                  <a:ext uri="{FF2B5EF4-FFF2-40B4-BE49-F238E27FC236}">
                    <a16:creationId xmlns:a16="http://schemas.microsoft.com/office/drawing/2014/main" id="{C4FE8DFB-46AA-10FF-50A5-AE141854359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965211" y="1392301"/>
                <a:ext cx="439848" cy="439848"/>
              </a:xfrm>
              <a:prstGeom prst="rect">
                <a:avLst/>
              </a:prstGeom>
            </p:spPr>
          </p:pic>
        </p:grpSp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F3F24151-FDBE-3E2E-3F5B-EF9A74DBE100}"/>
                </a:ext>
              </a:extLst>
            </p:cNvPr>
            <p:cNvSpPr txBox="1"/>
            <p:nvPr/>
          </p:nvSpPr>
          <p:spPr>
            <a:xfrm>
              <a:off x="1458353" y="1376933"/>
              <a:ext cx="3724685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03225" marR="0" lvl="0" indent="-403225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7D31"/>
                </a:buClr>
                <a:buSzTx/>
                <a:buFontTx/>
                <a:buAutoNum type="arabicParenR"/>
                <a:tabLst/>
                <a:defRPr/>
              </a:pPr>
              <a:r>
                <a:rPr kumimoji="0" lang="en-US" sz="2500" b="0" i="0" u="none" strike="noStrike" kern="0" cap="none" spc="0" normalizeH="0" baseline="0" noProof="0" dirty="0">
                  <a:ln>
                    <a:noFill/>
                  </a:ln>
                  <a:solidFill>
                    <a:srgbClr val="00A7B5"/>
                  </a:solidFill>
                  <a:effectLst/>
                  <a:uLnTx/>
                  <a:uFillTx/>
                  <a:latin typeface="Arial Rounded MT Bold" panose="020F0704030504030204" pitchFamily="34" charset="77"/>
                </a:rPr>
                <a:t>Pre-mission (years)</a:t>
              </a:r>
            </a:p>
          </p:txBody>
        </p:sp>
      </p:grpSp>
      <p:grpSp>
        <p:nvGrpSpPr>
          <p:cNvPr id="180" name="Group 179">
            <a:extLst>
              <a:ext uri="{FF2B5EF4-FFF2-40B4-BE49-F238E27FC236}">
                <a16:creationId xmlns:a16="http://schemas.microsoft.com/office/drawing/2014/main" id="{478C6319-086E-19C9-C0FC-C80036F34BC3}"/>
              </a:ext>
            </a:extLst>
          </p:cNvPr>
          <p:cNvGrpSpPr/>
          <p:nvPr/>
        </p:nvGrpSpPr>
        <p:grpSpPr>
          <a:xfrm>
            <a:off x="648528" y="2855904"/>
            <a:ext cx="3934152" cy="516130"/>
            <a:chOff x="942715" y="2135634"/>
            <a:chExt cx="3934152" cy="516130"/>
          </a:xfrm>
        </p:grpSpPr>
        <p:grpSp>
          <p:nvGrpSpPr>
            <p:cNvPr id="181" name="Group 180">
              <a:extLst>
                <a:ext uri="{FF2B5EF4-FFF2-40B4-BE49-F238E27FC236}">
                  <a16:creationId xmlns:a16="http://schemas.microsoft.com/office/drawing/2014/main" id="{1269C559-ADB7-CC3D-252C-21E8CF948DD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42715" y="2142048"/>
              <a:ext cx="507252" cy="509716"/>
              <a:chOff x="942715" y="2142048"/>
              <a:chExt cx="507252" cy="509716"/>
            </a:xfrm>
          </p:grpSpPr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E5DC2AB1-AA0D-77C7-F253-1FA14188ED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45968" y="2147765"/>
                <a:ext cx="503999" cy="503999"/>
              </a:xfrm>
              <a:prstGeom prst="ellipse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rgbClr val="00A7B5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184" name="Straight Connector 183">
                <a:extLst>
                  <a:ext uri="{FF2B5EF4-FFF2-40B4-BE49-F238E27FC236}">
                    <a16:creationId xmlns:a16="http://schemas.microsoft.com/office/drawing/2014/main" id="{217A5009-A5A8-5F1D-319A-EAA421BCDE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03021" y="2315535"/>
                <a:ext cx="0" cy="323213"/>
              </a:xfrm>
              <a:prstGeom prst="line">
                <a:avLst/>
              </a:prstGeom>
              <a:noFill/>
              <a:ln w="10160" cap="flat" cmpd="sng" algn="ctr">
                <a:solidFill>
                  <a:srgbClr val="ED7D31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85" name="Straight Connector 184">
                <a:extLst>
                  <a:ext uri="{FF2B5EF4-FFF2-40B4-BE49-F238E27FC236}">
                    <a16:creationId xmlns:a16="http://schemas.microsoft.com/office/drawing/2014/main" id="{9B6B87DA-CE70-1CA2-EA8E-55E190286D0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5396" y="2318698"/>
                <a:ext cx="0" cy="290836"/>
              </a:xfrm>
              <a:prstGeom prst="line">
                <a:avLst/>
              </a:prstGeom>
              <a:noFill/>
              <a:ln w="10160" cap="flat" cmpd="sng" algn="ctr">
                <a:solidFill>
                  <a:srgbClr val="ED7D31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86" name="Straight Connector 185">
                <a:extLst>
                  <a:ext uri="{FF2B5EF4-FFF2-40B4-BE49-F238E27FC236}">
                    <a16:creationId xmlns:a16="http://schemas.microsoft.com/office/drawing/2014/main" id="{883635B0-395D-E488-B14A-8B4C8257E5B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55396" y="2320986"/>
                <a:ext cx="47625" cy="141851"/>
              </a:xfrm>
              <a:prstGeom prst="line">
                <a:avLst/>
              </a:prstGeom>
              <a:noFill/>
              <a:ln w="10160" cap="flat" cmpd="sng" algn="ctr">
                <a:solidFill>
                  <a:srgbClr val="ED7D31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87" name="Straight Connector 186">
                <a:extLst>
                  <a:ext uri="{FF2B5EF4-FFF2-40B4-BE49-F238E27FC236}">
                    <a16:creationId xmlns:a16="http://schemas.microsoft.com/office/drawing/2014/main" id="{7441B165-6B23-A039-C900-32C627E0EC2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52221" y="2470837"/>
                <a:ext cx="47625" cy="141851"/>
              </a:xfrm>
              <a:prstGeom prst="line">
                <a:avLst/>
              </a:prstGeom>
              <a:noFill/>
              <a:ln w="10160" cap="flat" cmpd="sng" algn="ctr">
                <a:solidFill>
                  <a:srgbClr val="ED7D31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88" name="Straight Connector 187">
                <a:extLst>
                  <a:ext uri="{FF2B5EF4-FFF2-40B4-BE49-F238E27FC236}">
                    <a16:creationId xmlns:a16="http://schemas.microsoft.com/office/drawing/2014/main" id="{21088AA0-C30F-3E76-23F6-DE3BBC56C48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7263" y="2469459"/>
                <a:ext cx="47625" cy="141851"/>
              </a:xfrm>
              <a:prstGeom prst="line">
                <a:avLst/>
              </a:prstGeom>
              <a:noFill/>
              <a:ln w="10160" cap="flat" cmpd="sng" algn="ctr">
                <a:solidFill>
                  <a:srgbClr val="ED7D31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89" name="Straight Connector 188">
                <a:extLst>
                  <a:ext uri="{FF2B5EF4-FFF2-40B4-BE49-F238E27FC236}">
                    <a16:creationId xmlns:a16="http://schemas.microsoft.com/office/drawing/2014/main" id="{8BF5D2E4-0C47-E2C0-8657-1A6CD805810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5011" y="2315535"/>
                <a:ext cx="47625" cy="141851"/>
              </a:xfrm>
              <a:prstGeom prst="line">
                <a:avLst/>
              </a:prstGeom>
              <a:noFill/>
              <a:ln w="10160" cap="flat" cmpd="sng" algn="ctr">
                <a:solidFill>
                  <a:srgbClr val="ED7D31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90" name="Straight Connector 189">
                <a:extLst>
                  <a:ext uri="{FF2B5EF4-FFF2-40B4-BE49-F238E27FC236}">
                    <a16:creationId xmlns:a16="http://schemas.microsoft.com/office/drawing/2014/main" id="{61B969AE-9EC9-AADA-DD5C-F63779CB4D0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5011" y="2320543"/>
                <a:ext cx="138654" cy="0"/>
              </a:xfrm>
              <a:prstGeom prst="line">
                <a:avLst/>
              </a:prstGeom>
              <a:noFill/>
              <a:ln w="10160" cap="flat" cmpd="sng" algn="ctr">
                <a:solidFill>
                  <a:srgbClr val="ED7D31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91" name="Straight Connector 190">
                <a:extLst>
                  <a:ext uri="{FF2B5EF4-FFF2-40B4-BE49-F238E27FC236}">
                    <a16:creationId xmlns:a16="http://schemas.microsoft.com/office/drawing/2014/main" id="{6391EA5F-822E-C0EA-8C16-256897962C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5011" y="2345943"/>
                <a:ext cx="117380" cy="0"/>
              </a:xfrm>
              <a:prstGeom prst="line">
                <a:avLst/>
              </a:prstGeom>
              <a:noFill/>
              <a:ln w="10160" cap="flat" cmpd="sng" algn="ctr">
                <a:solidFill>
                  <a:srgbClr val="ED7D31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92" name="Straight Connector 191">
                <a:extLst>
                  <a:ext uri="{FF2B5EF4-FFF2-40B4-BE49-F238E27FC236}">
                    <a16:creationId xmlns:a16="http://schemas.microsoft.com/office/drawing/2014/main" id="{98C0645B-A56A-4832-706D-95497A62C0F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5011" y="2450718"/>
                <a:ext cx="117380" cy="0"/>
              </a:xfrm>
              <a:prstGeom prst="line">
                <a:avLst/>
              </a:prstGeom>
              <a:noFill/>
              <a:ln w="10160" cap="flat" cmpd="sng" algn="ctr">
                <a:solidFill>
                  <a:srgbClr val="ED7D31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93" name="Straight Connector 192">
                <a:extLst>
                  <a:ext uri="{FF2B5EF4-FFF2-40B4-BE49-F238E27FC236}">
                    <a16:creationId xmlns:a16="http://schemas.microsoft.com/office/drawing/2014/main" id="{17BC8378-41AF-FBC7-4B3B-19470395D5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5011" y="2476118"/>
                <a:ext cx="117380" cy="0"/>
              </a:xfrm>
              <a:prstGeom prst="line">
                <a:avLst/>
              </a:prstGeom>
              <a:noFill/>
              <a:ln w="10160" cap="flat" cmpd="sng" algn="ctr">
                <a:solidFill>
                  <a:srgbClr val="ED7D31"/>
                </a:solidFill>
                <a:prstDash val="solid"/>
                <a:miter lim="800000"/>
              </a:ln>
              <a:effectLst/>
            </p:spPr>
          </p:cxnSp>
          <p:pic>
            <p:nvPicPr>
              <p:cNvPr id="194" name="Picture 193">
                <a:extLst>
                  <a:ext uri="{FF2B5EF4-FFF2-40B4-BE49-F238E27FC236}">
                    <a16:creationId xmlns:a16="http://schemas.microsoft.com/office/drawing/2014/main" id="{55B4FC91-C3FE-E437-9FDC-DA609839ECEA}"/>
                  </a:ext>
                </a:extLst>
              </p:cNvPr>
              <p:cNvPicPr preferRelativeResize="0">
                <a:picLocks noChangeAspect="1"/>
              </p:cNvPicPr>
              <p:nvPr/>
            </p:nvPicPr>
            <p:blipFill rotWithShape="1"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-20879" r="-3805" b="-25777"/>
              <a:stretch/>
            </p:blipFill>
            <p:spPr>
              <a:xfrm rot="16200000" flipV="1">
                <a:off x="942714" y="2142049"/>
                <a:ext cx="504001" cy="503999"/>
              </a:xfrm>
              <a:prstGeom prst="ellipse">
                <a:avLst/>
              </a:prstGeom>
              <a:noFill/>
            </p:spPr>
          </p:pic>
          <p:sp>
            <p:nvSpPr>
              <p:cNvPr id="195" name="Oval 194">
                <a:extLst>
                  <a:ext uri="{FF2B5EF4-FFF2-40B4-BE49-F238E27FC236}">
                    <a16:creationId xmlns:a16="http://schemas.microsoft.com/office/drawing/2014/main" id="{F4B7604A-8E6F-10B9-EAEE-07DEDDF233C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45968" y="2147765"/>
                <a:ext cx="503999" cy="503999"/>
              </a:xfrm>
              <a:prstGeom prst="ellipse">
                <a:avLst/>
              </a:prstGeom>
              <a:noFill/>
              <a:ln w="12700" cap="flat" cmpd="sng" algn="ctr">
                <a:solidFill>
                  <a:srgbClr val="00A7B5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6C293F48-D921-141D-6BCA-E16AD9E8FD03}"/>
                </a:ext>
              </a:extLst>
            </p:cNvPr>
            <p:cNvSpPr txBox="1"/>
            <p:nvPr/>
          </p:nvSpPr>
          <p:spPr>
            <a:xfrm>
              <a:off x="1458353" y="2135634"/>
              <a:ext cx="3418514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03225" marR="0" lvl="0" indent="-403225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7D31"/>
                </a:buClr>
                <a:buSzTx/>
                <a:buFont typeface="+mj-lt"/>
                <a:buAutoNum type="arabicParenR" startAt="2"/>
                <a:tabLst/>
                <a:defRPr/>
              </a:pPr>
              <a:r>
                <a:rPr kumimoji="0" lang="en-US" sz="2500" b="0" i="0" u="none" strike="noStrike" kern="0" cap="none" spc="0" normalizeH="0" baseline="0" noProof="0" dirty="0">
                  <a:ln>
                    <a:noFill/>
                  </a:ln>
                  <a:solidFill>
                    <a:srgbClr val="00A7B5"/>
                  </a:solidFill>
                  <a:effectLst/>
                  <a:uLnTx/>
                  <a:uFillTx/>
                  <a:latin typeface="Arial Rounded MT Bold" panose="020F0704030504030204" pitchFamily="34" charset="77"/>
                </a:rPr>
                <a:t>Pre-launch (days)</a:t>
              </a:r>
            </a:p>
          </p:txBody>
        </p:sp>
      </p:grpSp>
      <p:grpSp>
        <p:nvGrpSpPr>
          <p:cNvPr id="196" name="Group 195">
            <a:extLst>
              <a:ext uri="{FF2B5EF4-FFF2-40B4-BE49-F238E27FC236}">
                <a16:creationId xmlns:a16="http://schemas.microsoft.com/office/drawing/2014/main" id="{2D0FA9E6-C405-25FF-38B7-7DFF8909657A}"/>
              </a:ext>
            </a:extLst>
          </p:cNvPr>
          <p:cNvGrpSpPr/>
          <p:nvPr/>
        </p:nvGrpSpPr>
        <p:grpSpPr>
          <a:xfrm>
            <a:off x="643840" y="3623727"/>
            <a:ext cx="4063732" cy="510201"/>
            <a:chOff x="938027" y="2903457"/>
            <a:chExt cx="4063732" cy="510201"/>
          </a:xfrm>
        </p:grpSpPr>
        <p:grpSp>
          <p:nvGrpSpPr>
            <p:cNvPr id="197" name="Group 196">
              <a:extLst>
                <a:ext uri="{FF2B5EF4-FFF2-40B4-BE49-F238E27FC236}">
                  <a16:creationId xmlns:a16="http://schemas.microsoft.com/office/drawing/2014/main" id="{08910C19-B610-FC98-E805-D8CF43EE1A6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38027" y="2903457"/>
              <a:ext cx="511940" cy="510201"/>
              <a:chOff x="938027" y="2903457"/>
              <a:chExt cx="511940" cy="510201"/>
            </a:xfrm>
          </p:grpSpPr>
          <p:sp>
            <p:nvSpPr>
              <p:cNvPr id="199" name="Oval 198">
                <a:extLst>
                  <a:ext uri="{FF2B5EF4-FFF2-40B4-BE49-F238E27FC236}">
                    <a16:creationId xmlns:a16="http://schemas.microsoft.com/office/drawing/2014/main" id="{759176D7-2D24-E9E0-CABC-E6CC85E50F1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45968" y="2903458"/>
                <a:ext cx="503999" cy="503999"/>
              </a:xfrm>
              <a:prstGeom prst="ellipse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rgbClr val="00A7B5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200" name="Group 199">
                <a:extLst>
                  <a:ext uri="{FF2B5EF4-FFF2-40B4-BE49-F238E27FC236}">
                    <a16:creationId xmlns:a16="http://schemas.microsoft.com/office/drawing/2014/main" id="{08338378-58AB-E06C-EC9A-8C169F3DCD7B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109764" y="3249147"/>
                <a:ext cx="173110" cy="115025"/>
                <a:chOff x="6826963" y="6320455"/>
                <a:chExt cx="421702" cy="280207"/>
              </a:xfrm>
            </p:grpSpPr>
            <p:pic>
              <p:nvPicPr>
                <p:cNvPr id="203" name="Picture 202">
                  <a:extLst>
                    <a:ext uri="{FF2B5EF4-FFF2-40B4-BE49-F238E27FC236}">
                      <a16:creationId xmlns:a16="http://schemas.microsoft.com/office/drawing/2014/main" id="{438BEB2B-F3F7-274B-293E-398C820AC7D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 rot="21153380">
                  <a:off x="7087472" y="6328654"/>
                  <a:ext cx="161193" cy="235904"/>
                </a:xfrm>
                <a:prstGeom prst="rect">
                  <a:avLst/>
                </a:prstGeom>
              </p:spPr>
            </p:pic>
            <p:pic>
              <p:nvPicPr>
                <p:cNvPr id="204" name="Picture 203">
                  <a:extLst>
                    <a:ext uri="{FF2B5EF4-FFF2-40B4-BE49-F238E27FC236}">
                      <a16:creationId xmlns:a16="http://schemas.microsoft.com/office/drawing/2014/main" id="{03DB0B72-766D-58E4-816A-F263B4BF932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826963" y="6334389"/>
                  <a:ext cx="163731" cy="239618"/>
                </a:xfrm>
                <a:prstGeom prst="rect">
                  <a:avLst/>
                </a:prstGeom>
              </p:spPr>
            </p:pic>
            <p:pic>
              <p:nvPicPr>
                <p:cNvPr id="205" name="Picture 204">
                  <a:extLst>
                    <a:ext uri="{FF2B5EF4-FFF2-40B4-BE49-F238E27FC236}">
                      <a16:creationId xmlns:a16="http://schemas.microsoft.com/office/drawing/2014/main" id="{0503E1B0-1B1E-1847-4F05-D1ED4319891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941418" y="6320455"/>
                  <a:ext cx="191465" cy="280207"/>
                </a:xfrm>
                <a:prstGeom prst="rect">
                  <a:avLst/>
                </a:prstGeom>
              </p:spPr>
            </p:pic>
          </p:grpSp>
          <p:pic>
            <p:nvPicPr>
              <p:cNvPr id="201" name="Picture 200">
                <a:extLst>
                  <a:ext uri="{FF2B5EF4-FFF2-40B4-BE49-F238E27FC236}">
                    <a16:creationId xmlns:a16="http://schemas.microsoft.com/office/drawing/2014/main" id="{25A3EFDA-17FE-1DF2-CB43-3036990BF311}"/>
                  </a:ext>
                </a:extLst>
              </p:cNvPr>
              <p:cNvPicPr preferRelativeResize="0">
                <a:picLocks noChangeAspect="1"/>
              </p:cNvPicPr>
              <p:nvPr/>
            </p:nvPicPr>
            <p:blipFill rotWithShape="1">
              <a:blip r:embed="rId1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-36718" t="-43446" b="-35573"/>
              <a:stretch/>
            </p:blipFill>
            <p:spPr>
              <a:xfrm rot="16200000">
                <a:off x="938028" y="2909659"/>
                <a:ext cx="503998" cy="503999"/>
              </a:xfrm>
              <a:prstGeom prst="ellipse">
                <a:avLst/>
              </a:prstGeom>
            </p:spPr>
          </p:pic>
          <p:sp>
            <p:nvSpPr>
              <p:cNvPr id="202" name="Oval 201">
                <a:extLst>
                  <a:ext uri="{FF2B5EF4-FFF2-40B4-BE49-F238E27FC236}">
                    <a16:creationId xmlns:a16="http://schemas.microsoft.com/office/drawing/2014/main" id="{F4665697-B9C9-60D3-3E11-D80C2EEA834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45968" y="2903457"/>
                <a:ext cx="503999" cy="503999"/>
              </a:xfrm>
              <a:prstGeom prst="ellipse">
                <a:avLst/>
              </a:prstGeom>
              <a:noFill/>
              <a:ln w="12700" cap="flat" cmpd="sng" algn="ctr">
                <a:solidFill>
                  <a:srgbClr val="00A7B5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98" name="TextBox 197">
              <a:extLst>
                <a:ext uri="{FF2B5EF4-FFF2-40B4-BE49-F238E27FC236}">
                  <a16:creationId xmlns:a16="http://schemas.microsoft.com/office/drawing/2014/main" id="{EB8B1CA6-ACCB-3552-D26A-96CA97273100}"/>
                </a:ext>
              </a:extLst>
            </p:cNvPr>
            <p:cNvSpPr txBox="1"/>
            <p:nvPr/>
          </p:nvSpPr>
          <p:spPr>
            <a:xfrm>
              <a:off x="1458353" y="2903457"/>
              <a:ext cx="3543406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03225" marR="0" lvl="0" indent="-403225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7D31"/>
                </a:buClr>
                <a:buSzTx/>
                <a:buFont typeface="+mj-lt"/>
                <a:buAutoNum type="arabicParenR" startAt="3"/>
                <a:tabLst/>
                <a:defRPr/>
              </a:pPr>
              <a:r>
                <a:rPr kumimoji="0" lang="en-US" sz="2500" b="0" i="0" u="none" strike="noStrike" kern="0" cap="none" spc="0" normalizeH="0" baseline="0" noProof="0" dirty="0">
                  <a:ln>
                    <a:noFill/>
                  </a:ln>
                  <a:solidFill>
                    <a:srgbClr val="00A7B5"/>
                  </a:solidFill>
                  <a:effectLst/>
                  <a:uLnTx/>
                  <a:uFillTx/>
                  <a:latin typeface="Arial Rounded MT Bold" panose="020F0704030504030204" pitchFamily="34" charset="77"/>
                </a:rPr>
                <a:t>Launch (seconds)</a:t>
              </a:r>
            </a:p>
          </p:txBody>
        </p:sp>
      </p:grpSp>
      <p:grpSp>
        <p:nvGrpSpPr>
          <p:cNvPr id="206" name="Group 205">
            <a:extLst>
              <a:ext uri="{FF2B5EF4-FFF2-40B4-BE49-F238E27FC236}">
                <a16:creationId xmlns:a16="http://schemas.microsoft.com/office/drawing/2014/main" id="{7BCA394E-95FE-F1D1-CF85-42645975650B}"/>
              </a:ext>
            </a:extLst>
          </p:cNvPr>
          <p:cNvGrpSpPr/>
          <p:nvPr/>
        </p:nvGrpSpPr>
        <p:grpSpPr>
          <a:xfrm>
            <a:off x="651780" y="4379417"/>
            <a:ext cx="4899526" cy="504003"/>
            <a:chOff x="945967" y="3659147"/>
            <a:chExt cx="4899526" cy="504003"/>
          </a:xfrm>
        </p:grpSpPr>
        <p:grpSp>
          <p:nvGrpSpPr>
            <p:cNvPr id="207" name="Group 206">
              <a:extLst>
                <a:ext uri="{FF2B5EF4-FFF2-40B4-BE49-F238E27FC236}">
                  <a16:creationId xmlns:a16="http://schemas.microsoft.com/office/drawing/2014/main" id="{8F163B61-1DD4-802A-6267-1D2B1DE7835F}"/>
                </a:ext>
              </a:extLst>
            </p:cNvPr>
            <p:cNvGrpSpPr/>
            <p:nvPr/>
          </p:nvGrpSpPr>
          <p:grpSpPr>
            <a:xfrm>
              <a:off x="945967" y="3659147"/>
              <a:ext cx="504000" cy="504003"/>
              <a:chOff x="945967" y="3659147"/>
              <a:chExt cx="504000" cy="504003"/>
            </a:xfrm>
          </p:grpSpPr>
          <p:grpSp>
            <p:nvGrpSpPr>
              <p:cNvPr id="209" name="Group 208">
                <a:extLst>
                  <a:ext uri="{FF2B5EF4-FFF2-40B4-BE49-F238E27FC236}">
                    <a16:creationId xmlns:a16="http://schemas.microsoft.com/office/drawing/2014/main" id="{4BAD7067-8BDC-2864-56FE-F9360F083E27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945967" y="3659147"/>
                <a:ext cx="504000" cy="504003"/>
                <a:chOff x="945967" y="3659147"/>
                <a:chExt cx="504000" cy="504003"/>
              </a:xfrm>
            </p:grpSpPr>
            <p:pic>
              <p:nvPicPr>
                <p:cNvPr id="211" name="Picture 210">
                  <a:extLst>
                    <a:ext uri="{FF2B5EF4-FFF2-40B4-BE49-F238E27FC236}">
                      <a16:creationId xmlns:a16="http://schemas.microsoft.com/office/drawing/2014/main" id="{88D55BB7-32DF-5405-B224-668EEF4AD73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4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 t="-54291"/>
                <a:stretch/>
              </p:blipFill>
              <p:spPr>
                <a:xfrm>
                  <a:off x="945967" y="3659147"/>
                  <a:ext cx="500747" cy="504000"/>
                </a:xfrm>
                <a:prstGeom prst="ellipse">
                  <a:avLst/>
                </a:prstGeom>
                <a:solidFill>
                  <a:sysClr val="window" lastClr="FFFFFF"/>
                </a:solidFill>
              </p:spPr>
            </p:pic>
            <p:sp>
              <p:nvSpPr>
                <p:cNvPr id="212" name="Oval 211">
                  <a:extLst>
                    <a:ext uri="{FF2B5EF4-FFF2-40B4-BE49-F238E27FC236}">
                      <a16:creationId xmlns:a16="http://schemas.microsoft.com/office/drawing/2014/main" id="{669B65C9-6ACE-AA9E-1F2D-56965D685F2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945968" y="3659151"/>
                  <a:ext cx="503999" cy="503999"/>
                </a:xfrm>
                <a:prstGeom prst="ellipse">
                  <a:avLst/>
                </a:prstGeom>
                <a:noFill/>
                <a:ln w="12700" cap="flat" cmpd="sng" algn="ctr">
                  <a:solidFill>
                    <a:srgbClr val="00A7B5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pic>
            <p:nvPicPr>
              <p:cNvPr id="210" name="Picture 209">
                <a:extLst>
                  <a:ext uri="{FF2B5EF4-FFF2-40B4-BE49-F238E27FC236}">
                    <a16:creationId xmlns:a16="http://schemas.microsoft.com/office/drawing/2014/main" id="{3A9F8E43-D4D4-0F27-1A84-9AD7B63BC7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59305" y="3754712"/>
                <a:ext cx="287709" cy="234057"/>
              </a:xfrm>
              <a:prstGeom prst="rect">
                <a:avLst/>
              </a:prstGeom>
            </p:spPr>
          </p:pic>
        </p:grpSp>
        <p:sp>
          <p:nvSpPr>
            <p:cNvPr id="208" name="TextBox 207">
              <a:extLst>
                <a:ext uri="{FF2B5EF4-FFF2-40B4-BE49-F238E27FC236}">
                  <a16:creationId xmlns:a16="http://schemas.microsoft.com/office/drawing/2014/main" id="{C3F4D5A7-377A-042A-84AE-4EF83B716F0E}"/>
                </a:ext>
              </a:extLst>
            </p:cNvPr>
            <p:cNvSpPr txBox="1"/>
            <p:nvPr/>
          </p:nvSpPr>
          <p:spPr>
            <a:xfrm>
              <a:off x="1458353" y="3665447"/>
              <a:ext cx="4387140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03225" marR="0" lvl="0" indent="-403225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7D31"/>
                </a:buClr>
                <a:buSzTx/>
                <a:buFont typeface="+mj-lt"/>
                <a:buAutoNum type="arabicParenR" startAt="4"/>
                <a:tabLst/>
                <a:defRPr/>
              </a:pPr>
              <a:r>
                <a:rPr kumimoji="0" lang="en-US" sz="2500" b="0" i="0" u="none" strike="noStrike" kern="0" cap="none" spc="0" normalizeH="0" baseline="0" noProof="0" dirty="0">
                  <a:ln>
                    <a:noFill/>
                  </a:ln>
                  <a:solidFill>
                    <a:srgbClr val="00A7B5"/>
                  </a:solidFill>
                  <a:effectLst/>
                  <a:uLnTx/>
                  <a:uFillTx/>
                  <a:latin typeface="Arial Rounded MT Bold" panose="020F0704030504030204" pitchFamily="34" charset="77"/>
                </a:rPr>
                <a:t>Mission (about a week)</a:t>
              </a:r>
            </a:p>
          </p:txBody>
        </p:sp>
      </p:grpSp>
      <p:grpSp>
        <p:nvGrpSpPr>
          <p:cNvPr id="213" name="Group 212">
            <a:extLst>
              <a:ext uri="{FF2B5EF4-FFF2-40B4-BE49-F238E27FC236}">
                <a16:creationId xmlns:a16="http://schemas.microsoft.com/office/drawing/2014/main" id="{CFBCD719-509D-7BDF-192C-C95718B8D682}"/>
              </a:ext>
            </a:extLst>
          </p:cNvPr>
          <p:cNvGrpSpPr/>
          <p:nvPr/>
        </p:nvGrpSpPr>
        <p:grpSpPr>
          <a:xfrm>
            <a:off x="651269" y="5134077"/>
            <a:ext cx="3911945" cy="505036"/>
            <a:chOff x="945456" y="4413807"/>
            <a:chExt cx="3911945" cy="505036"/>
          </a:xfrm>
        </p:grpSpPr>
        <p:grpSp>
          <p:nvGrpSpPr>
            <p:cNvPr id="214" name="Group 213">
              <a:extLst>
                <a:ext uri="{FF2B5EF4-FFF2-40B4-BE49-F238E27FC236}">
                  <a16:creationId xmlns:a16="http://schemas.microsoft.com/office/drawing/2014/main" id="{C9ADF646-4D00-9050-FDCE-49A080A381F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45456" y="4413807"/>
              <a:ext cx="504511" cy="505036"/>
              <a:chOff x="945456" y="4413807"/>
              <a:chExt cx="504511" cy="505036"/>
            </a:xfrm>
          </p:grpSpPr>
          <p:sp>
            <p:nvSpPr>
              <p:cNvPr id="216" name="Oval 215">
                <a:extLst>
                  <a:ext uri="{FF2B5EF4-FFF2-40B4-BE49-F238E27FC236}">
                    <a16:creationId xmlns:a16="http://schemas.microsoft.com/office/drawing/2014/main" id="{D5B32617-659D-3015-EF52-7030697B653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45968" y="4414844"/>
                <a:ext cx="503999" cy="503999"/>
              </a:xfrm>
              <a:prstGeom prst="ellipse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rgbClr val="00A7B5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217" name="Group 216">
                <a:extLst>
                  <a:ext uri="{FF2B5EF4-FFF2-40B4-BE49-F238E27FC236}">
                    <a16:creationId xmlns:a16="http://schemas.microsoft.com/office/drawing/2014/main" id="{6D71950D-43BF-7614-E1A8-F3F99CA94685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078267" y="4649360"/>
                <a:ext cx="233796" cy="138472"/>
                <a:chOff x="801813" y="3205383"/>
                <a:chExt cx="260528" cy="170347"/>
              </a:xfrm>
            </p:grpSpPr>
            <p:grpSp>
              <p:nvGrpSpPr>
                <p:cNvPr id="228" name="Group 227">
                  <a:extLst>
                    <a:ext uri="{FF2B5EF4-FFF2-40B4-BE49-F238E27FC236}">
                      <a16:creationId xmlns:a16="http://schemas.microsoft.com/office/drawing/2014/main" id="{0651DA15-A9B3-E027-0EB8-453EF9367D4E}"/>
                    </a:ext>
                  </a:extLst>
                </p:cNvPr>
                <p:cNvGrpSpPr/>
                <p:nvPr/>
              </p:nvGrpSpPr>
              <p:grpSpPr>
                <a:xfrm>
                  <a:off x="801813" y="3265953"/>
                  <a:ext cx="260528" cy="109777"/>
                  <a:chOff x="3673691" y="2176620"/>
                  <a:chExt cx="1437506" cy="372409"/>
                </a:xfrm>
              </p:grpSpPr>
              <p:pic>
                <p:nvPicPr>
                  <p:cNvPr id="230" name="Picture 229">
                    <a:extLst>
                      <a:ext uri="{FF2B5EF4-FFF2-40B4-BE49-F238E27FC236}">
                        <a16:creationId xmlns:a16="http://schemas.microsoft.com/office/drawing/2014/main" id="{DA8F0DF9-580A-B902-4B3E-B6BE5723985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16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/>
                </p:blipFill>
                <p:spPr>
                  <a:xfrm rot="5400000">
                    <a:off x="4206241" y="1644071"/>
                    <a:ext cx="372409" cy="1437506"/>
                  </a:xfrm>
                  <a:prstGeom prst="rect">
                    <a:avLst/>
                  </a:prstGeom>
                </p:spPr>
              </p:pic>
              <p:cxnSp>
                <p:nvCxnSpPr>
                  <p:cNvPr id="231" name="Straight Connector 230">
                    <a:extLst>
                      <a:ext uri="{FF2B5EF4-FFF2-40B4-BE49-F238E27FC236}">
                        <a16:creationId xmlns:a16="http://schemas.microsoft.com/office/drawing/2014/main" id="{A628EBC0-CD9F-3954-AF3B-FD61DBBDCF3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199590" y="2176619"/>
                    <a:ext cx="369085" cy="0"/>
                  </a:xfrm>
                  <a:prstGeom prst="line">
                    <a:avLst/>
                  </a:prstGeom>
                  <a:noFill/>
                  <a:ln w="63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</p:cxnSp>
            </p:grpSp>
            <p:sp>
              <p:nvSpPr>
                <p:cNvPr id="229" name="Right Triangle 228">
                  <a:extLst>
                    <a:ext uri="{FF2B5EF4-FFF2-40B4-BE49-F238E27FC236}">
                      <a16:creationId xmlns:a16="http://schemas.microsoft.com/office/drawing/2014/main" id="{F6216263-288A-2679-2066-E96A51B20B17}"/>
                    </a:ext>
                  </a:extLst>
                </p:cNvPr>
                <p:cNvSpPr/>
                <p:nvPr/>
              </p:nvSpPr>
              <p:spPr>
                <a:xfrm rot="12603290">
                  <a:off x="817400" y="3205383"/>
                  <a:ext cx="59366" cy="125551"/>
                </a:xfrm>
                <a:prstGeom prst="rtTriangl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ysClr val="window" lastClr="FFFFFF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18" name="Chord 217">
                <a:extLst>
                  <a:ext uri="{FF2B5EF4-FFF2-40B4-BE49-F238E27FC236}">
                    <a16:creationId xmlns:a16="http://schemas.microsoft.com/office/drawing/2014/main" id="{42BA3299-0A8E-ABAC-7E6E-5AB1BA9F8DE5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7520375">
                <a:off x="945456" y="4413807"/>
                <a:ext cx="501305" cy="501305"/>
              </a:xfrm>
              <a:prstGeom prst="chord">
                <a:avLst>
                  <a:gd name="adj1" fmla="val 5990160"/>
                  <a:gd name="adj2" fmla="val 12893532"/>
                </a:avLst>
              </a:prstGeom>
              <a:solidFill>
                <a:srgbClr val="469CE6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219" name="Straight Connector 218">
                <a:extLst>
                  <a:ext uri="{FF2B5EF4-FFF2-40B4-BE49-F238E27FC236}">
                    <a16:creationId xmlns:a16="http://schemas.microsoft.com/office/drawing/2014/main" id="{285F37F9-91F0-1120-7959-635BD82803E8}"/>
                  </a:ext>
                </a:extLst>
              </p:cNvPr>
              <p:cNvCxnSpPr>
                <a:cxnSpLocks/>
                <a:endCxn id="230" idx="1"/>
              </p:cNvCxnSpPr>
              <p:nvPr/>
            </p:nvCxnSpPr>
            <p:spPr>
              <a:xfrm>
                <a:off x="1061379" y="4593918"/>
                <a:ext cx="133786" cy="104678"/>
              </a:xfrm>
              <a:prstGeom prst="line">
                <a:avLst/>
              </a:prstGeom>
              <a:noFill/>
              <a:ln w="6350" cap="flat" cmpd="sng" algn="ctr">
                <a:solidFill>
                  <a:srgbClr val="4472C4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20" name="Straight Connector 219">
                <a:extLst>
                  <a:ext uri="{FF2B5EF4-FFF2-40B4-BE49-F238E27FC236}">
                    <a16:creationId xmlns:a16="http://schemas.microsoft.com/office/drawing/2014/main" id="{AB0A338B-4A71-60EF-D556-228D9067D969}"/>
                  </a:ext>
                </a:extLst>
              </p:cNvPr>
              <p:cNvCxnSpPr>
                <a:cxnSpLocks/>
                <a:endCxn id="230" idx="1"/>
              </p:cNvCxnSpPr>
              <p:nvPr/>
            </p:nvCxnSpPr>
            <p:spPr>
              <a:xfrm>
                <a:off x="1120104" y="4549872"/>
                <a:ext cx="75061" cy="148724"/>
              </a:xfrm>
              <a:prstGeom prst="line">
                <a:avLst/>
              </a:prstGeom>
              <a:noFill/>
              <a:ln w="6350" cap="flat" cmpd="sng" algn="ctr">
                <a:solidFill>
                  <a:srgbClr val="4472C4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21" name="Straight Connector 220">
                <a:extLst>
                  <a:ext uri="{FF2B5EF4-FFF2-40B4-BE49-F238E27FC236}">
                    <a16:creationId xmlns:a16="http://schemas.microsoft.com/office/drawing/2014/main" id="{88C5170B-68FA-189F-915D-78D58F7C32F8}"/>
                  </a:ext>
                </a:extLst>
              </p:cNvPr>
              <p:cNvCxnSpPr>
                <a:cxnSpLocks/>
                <a:endCxn id="230" idx="1"/>
              </p:cNvCxnSpPr>
              <p:nvPr/>
            </p:nvCxnSpPr>
            <p:spPr>
              <a:xfrm flipH="1">
                <a:off x="1195165" y="4543472"/>
                <a:ext cx="62347" cy="155124"/>
              </a:xfrm>
              <a:prstGeom prst="line">
                <a:avLst/>
              </a:prstGeom>
              <a:noFill/>
              <a:ln w="6350" cap="flat" cmpd="sng" algn="ctr">
                <a:solidFill>
                  <a:srgbClr val="4472C4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22" name="Straight Connector 221">
                <a:extLst>
                  <a:ext uri="{FF2B5EF4-FFF2-40B4-BE49-F238E27FC236}">
                    <a16:creationId xmlns:a16="http://schemas.microsoft.com/office/drawing/2014/main" id="{C31B380B-7483-396B-36A8-945AB4279040}"/>
                  </a:ext>
                </a:extLst>
              </p:cNvPr>
              <p:cNvCxnSpPr>
                <a:cxnSpLocks/>
                <a:endCxn id="230" idx="1"/>
              </p:cNvCxnSpPr>
              <p:nvPr/>
            </p:nvCxnSpPr>
            <p:spPr>
              <a:xfrm flipH="1">
                <a:off x="1195165" y="4582097"/>
                <a:ext cx="127847" cy="116499"/>
              </a:xfrm>
              <a:prstGeom prst="line">
                <a:avLst/>
              </a:prstGeom>
              <a:noFill/>
              <a:ln w="6350" cap="flat" cmpd="sng" algn="ctr">
                <a:solidFill>
                  <a:srgbClr val="4472C4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23" name="Straight Connector 222">
                <a:extLst>
                  <a:ext uri="{FF2B5EF4-FFF2-40B4-BE49-F238E27FC236}">
                    <a16:creationId xmlns:a16="http://schemas.microsoft.com/office/drawing/2014/main" id="{FE871D58-C74B-7220-15A6-C9A7DCA0446A}"/>
                  </a:ext>
                </a:extLst>
              </p:cNvPr>
              <p:cNvCxnSpPr>
                <a:cxnSpLocks/>
                <a:endCxn id="230" idx="1"/>
              </p:cNvCxnSpPr>
              <p:nvPr/>
            </p:nvCxnSpPr>
            <p:spPr>
              <a:xfrm>
                <a:off x="1154296" y="4514245"/>
                <a:ext cx="40869" cy="184351"/>
              </a:xfrm>
              <a:prstGeom prst="line">
                <a:avLst/>
              </a:prstGeom>
              <a:noFill/>
              <a:ln w="6350" cap="flat" cmpd="sng" algn="ctr">
                <a:solidFill>
                  <a:srgbClr val="4472C4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24" name="Straight Connector 223">
                <a:extLst>
                  <a:ext uri="{FF2B5EF4-FFF2-40B4-BE49-F238E27FC236}">
                    <a16:creationId xmlns:a16="http://schemas.microsoft.com/office/drawing/2014/main" id="{21A2BA8C-487D-F3CE-527C-1AA27A0109D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188815" y="4524320"/>
                <a:ext cx="38735" cy="174276"/>
              </a:xfrm>
              <a:prstGeom prst="line">
                <a:avLst/>
              </a:prstGeom>
              <a:noFill/>
              <a:ln w="6350" cap="flat" cmpd="sng" algn="ctr">
                <a:solidFill>
                  <a:srgbClr val="4472C4"/>
                </a:solidFill>
                <a:prstDash val="solid"/>
                <a:miter lim="800000"/>
              </a:ln>
              <a:effectLst/>
            </p:spPr>
          </p:cxnSp>
          <p:sp>
            <p:nvSpPr>
              <p:cNvPr id="225" name="Chord 224">
                <a:extLst>
                  <a:ext uri="{FF2B5EF4-FFF2-40B4-BE49-F238E27FC236}">
                    <a16:creationId xmlns:a16="http://schemas.microsoft.com/office/drawing/2014/main" id="{3EB1E412-EE25-9720-A30A-68E69DA36E1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7271775" flipH="1">
                <a:off x="1251999" y="4498252"/>
                <a:ext cx="96791" cy="96791"/>
              </a:xfrm>
              <a:prstGeom prst="chord">
                <a:avLst>
                  <a:gd name="adj1" fmla="val 2700000"/>
                  <a:gd name="adj2" fmla="val 16821590"/>
                </a:avLst>
              </a:prstGeom>
              <a:solidFill>
                <a:srgbClr val="ED7D31"/>
              </a:solidFill>
              <a:ln w="254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6" name="Chord 225">
                <a:extLst>
                  <a:ext uri="{FF2B5EF4-FFF2-40B4-BE49-F238E27FC236}">
                    <a16:creationId xmlns:a16="http://schemas.microsoft.com/office/drawing/2014/main" id="{C8B99DF2-AFF0-2636-3381-938D17B2AD6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5132183" flipH="1">
                <a:off x="1142462" y="4453801"/>
                <a:ext cx="96791" cy="96791"/>
              </a:xfrm>
              <a:prstGeom prst="chord">
                <a:avLst>
                  <a:gd name="adj1" fmla="val 2700000"/>
                  <a:gd name="adj2" fmla="val 16821590"/>
                </a:avLst>
              </a:prstGeom>
              <a:solidFill>
                <a:srgbClr val="ED7D31"/>
              </a:solidFill>
              <a:ln w="254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7" name="Chord 226">
                <a:extLst>
                  <a:ext uri="{FF2B5EF4-FFF2-40B4-BE49-F238E27FC236}">
                    <a16:creationId xmlns:a16="http://schemas.microsoft.com/office/drawing/2014/main" id="{E44145E5-D404-D695-29C5-E518FC83327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4159983">
                <a:off x="1029749" y="4507777"/>
                <a:ext cx="96791" cy="96791"/>
              </a:xfrm>
              <a:prstGeom prst="chord">
                <a:avLst>
                  <a:gd name="adj1" fmla="val 2700000"/>
                  <a:gd name="adj2" fmla="val 16821590"/>
                </a:avLst>
              </a:prstGeom>
              <a:solidFill>
                <a:srgbClr val="ED7D31"/>
              </a:solidFill>
              <a:ln w="254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A5DC293B-EFFD-CE32-8AA8-53E4F880555C}"/>
                </a:ext>
              </a:extLst>
            </p:cNvPr>
            <p:cNvSpPr txBox="1"/>
            <p:nvPr/>
          </p:nvSpPr>
          <p:spPr>
            <a:xfrm>
              <a:off x="1458353" y="4425932"/>
              <a:ext cx="3399048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03225" marR="0" lvl="0" indent="-403225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7D31"/>
                </a:buClr>
                <a:buSzTx/>
                <a:buFont typeface="+mj-lt"/>
                <a:buAutoNum type="arabicParenR" startAt="5"/>
                <a:tabLst/>
                <a:defRPr/>
              </a:pPr>
              <a:r>
                <a:rPr kumimoji="0" lang="en-US" sz="2500" b="0" i="0" u="none" strike="noStrike" kern="0" cap="none" spc="0" normalizeH="0" baseline="0" noProof="0" dirty="0">
                  <a:ln>
                    <a:noFill/>
                  </a:ln>
                  <a:solidFill>
                    <a:srgbClr val="00A7B5"/>
                  </a:solidFill>
                  <a:effectLst/>
                  <a:uLnTx/>
                  <a:uFillTx/>
                  <a:latin typeface="Arial Rounded MT Bold" panose="020F0704030504030204" pitchFamily="34" charset="77"/>
                </a:rPr>
                <a:t>Return (hours)</a:t>
              </a:r>
            </a:p>
          </p:txBody>
        </p:sp>
      </p:grpSp>
      <p:grpSp>
        <p:nvGrpSpPr>
          <p:cNvPr id="232" name="Group 231">
            <a:extLst>
              <a:ext uri="{FF2B5EF4-FFF2-40B4-BE49-F238E27FC236}">
                <a16:creationId xmlns:a16="http://schemas.microsoft.com/office/drawing/2014/main" id="{98B0D4F2-A1FC-9C7C-BFF4-00A14DD3B6DD}"/>
              </a:ext>
            </a:extLst>
          </p:cNvPr>
          <p:cNvGrpSpPr/>
          <p:nvPr/>
        </p:nvGrpSpPr>
        <p:grpSpPr>
          <a:xfrm>
            <a:off x="651781" y="5890808"/>
            <a:ext cx="5084631" cy="503999"/>
            <a:chOff x="945968" y="5170538"/>
            <a:chExt cx="5084631" cy="503999"/>
          </a:xfrm>
        </p:grpSpPr>
        <p:grpSp>
          <p:nvGrpSpPr>
            <p:cNvPr id="233" name="Group 232">
              <a:extLst>
                <a:ext uri="{FF2B5EF4-FFF2-40B4-BE49-F238E27FC236}">
                  <a16:creationId xmlns:a16="http://schemas.microsoft.com/office/drawing/2014/main" id="{C360F94C-7B28-F5EF-8526-A27C34F2359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45968" y="5170538"/>
              <a:ext cx="503999" cy="503999"/>
              <a:chOff x="945968" y="5170538"/>
              <a:chExt cx="503999" cy="503999"/>
            </a:xfrm>
          </p:grpSpPr>
          <p:sp>
            <p:nvSpPr>
              <p:cNvPr id="235" name="Oval 234">
                <a:extLst>
                  <a:ext uri="{FF2B5EF4-FFF2-40B4-BE49-F238E27FC236}">
                    <a16:creationId xmlns:a16="http://schemas.microsoft.com/office/drawing/2014/main" id="{1CCF46E8-0B39-81CA-D54D-02E202BB58C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45968" y="5170538"/>
                <a:ext cx="503999" cy="503999"/>
              </a:xfrm>
              <a:prstGeom prst="ellipse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rgbClr val="00A7B5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236" name="Picture 235">
                <a:extLst>
                  <a:ext uri="{FF2B5EF4-FFF2-40B4-BE49-F238E27FC236}">
                    <a16:creationId xmlns:a16="http://schemas.microsoft.com/office/drawing/2014/main" id="{715EA84E-02A3-78BD-827E-8F9FA549AB4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179634" y="5276587"/>
                <a:ext cx="116214" cy="114071"/>
              </a:xfrm>
              <a:prstGeom prst="rect">
                <a:avLst/>
              </a:prstGeom>
            </p:spPr>
          </p:pic>
          <p:pic>
            <p:nvPicPr>
              <p:cNvPr id="237" name="Graphic 236" descr="Classroom outline">
                <a:extLst>
                  <a:ext uri="{FF2B5EF4-FFF2-40B4-BE49-F238E27FC236}">
                    <a16:creationId xmlns:a16="http://schemas.microsoft.com/office/drawing/2014/main" id="{15D7C6A6-3BF4-2A0C-D684-A21EFA30EC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p:blipFill>
            <p:spPr>
              <a:xfrm>
                <a:off x="968992" y="5201079"/>
                <a:ext cx="431354" cy="431354"/>
              </a:xfrm>
              <a:prstGeom prst="rect">
                <a:avLst/>
              </a:prstGeom>
            </p:spPr>
          </p:pic>
          <p:sp>
            <p:nvSpPr>
              <p:cNvPr id="238" name="Oval 237">
                <a:extLst>
                  <a:ext uri="{FF2B5EF4-FFF2-40B4-BE49-F238E27FC236}">
                    <a16:creationId xmlns:a16="http://schemas.microsoft.com/office/drawing/2014/main" id="{B6ED1D27-7CEA-8D72-7746-7E74E907379E}"/>
                  </a:ext>
                </a:extLst>
              </p:cNvPr>
              <p:cNvSpPr/>
              <p:nvPr/>
            </p:nvSpPr>
            <p:spPr>
              <a:xfrm>
                <a:off x="994014" y="5276587"/>
                <a:ext cx="193026" cy="325925"/>
              </a:xfrm>
              <a:prstGeom prst="ellipse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9" name="Oval 238">
                <a:extLst>
                  <a:ext uri="{FF2B5EF4-FFF2-40B4-BE49-F238E27FC236}">
                    <a16:creationId xmlns:a16="http://schemas.microsoft.com/office/drawing/2014/main" id="{DB0BCA56-F241-13E3-B3C2-BF4372A3F34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85100" y="5276587"/>
                <a:ext cx="106796" cy="106796"/>
              </a:xfrm>
              <a:prstGeom prst="ellipse">
                <a:avLst/>
              </a:prstGeom>
              <a:noFill/>
              <a:ln w="63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240" name="Graphic 239" descr="Classroom with solid fill">
                <a:extLst>
                  <a:ext uri="{FF2B5EF4-FFF2-40B4-BE49-F238E27FC236}">
                    <a16:creationId xmlns:a16="http://schemas.microsoft.com/office/drawing/2014/main" id="{4E55247F-39A4-E428-7278-B0880833668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0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rcRect l="33445" t="60088"/>
              <a:stretch/>
            </p:blipFill>
            <p:spPr>
              <a:xfrm>
                <a:off x="1112792" y="5458891"/>
                <a:ext cx="291914" cy="175058"/>
              </a:xfrm>
              <a:prstGeom prst="rect">
                <a:avLst/>
              </a:prstGeom>
            </p:spPr>
          </p:pic>
          <p:pic>
            <p:nvPicPr>
              <p:cNvPr id="241" name="Graphic 240" descr="Classroom with solid fill">
                <a:extLst>
                  <a:ext uri="{FF2B5EF4-FFF2-40B4-BE49-F238E27FC236}">
                    <a16:creationId xmlns:a16="http://schemas.microsoft.com/office/drawing/2014/main" id="{1B32B7B9-210B-F384-6EC1-55EFC5DDCDD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0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rcRect l="1148" t="19315" r="54841" b="2956"/>
              <a:stretch/>
            </p:blipFill>
            <p:spPr>
              <a:xfrm>
                <a:off x="970098" y="5279761"/>
                <a:ext cx="193026" cy="340929"/>
              </a:xfrm>
              <a:prstGeom prst="rect">
                <a:avLst/>
              </a:prstGeom>
            </p:spPr>
          </p:pic>
          <p:sp>
            <p:nvSpPr>
              <p:cNvPr id="242" name="Rectangle 241">
                <a:extLst>
                  <a:ext uri="{FF2B5EF4-FFF2-40B4-BE49-F238E27FC236}">
                    <a16:creationId xmlns:a16="http://schemas.microsoft.com/office/drawing/2014/main" id="{62B62220-B0EA-B9FF-52DD-8AF95807F46E}"/>
                  </a:ext>
                </a:extLst>
              </p:cNvPr>
              <p:cNvSpPr/>
              <p:nvPr/>
            </p:nvSpPr>
            <p:spPr>
              <a:xfrm>
                <a:off x="1147946" y="5406533"/>
                <a:ext cx="45719" cy="46965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3" name="Rectangle 242">
                <a:extLst>
                  <a:ext uri="{FF2B5EF4-FFF2-40B4-BE49-F238E27FC236}">
                    <a16:creationId xmlns:a16="http://schemas.microsoft.com/office/drawing/2014/main" id="{004E28DF-18BE-AFB8-AC8F-B90CD79693F4}"/>
                  </a:ext>
                </a:extLst>
              </p:cNvPr>
              <p:cNvSpPr/>
              <p:nvPr/>
            </p:nvSpPr>
            <p:spPr>
              <a:xfrm>
                <a:off x="1083419" y="5253934"/>
                <a:ext cx="45719" cy="46965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34" name="TextBox 233">
              <a:extLst>
                <a:ext uri="{FF2B5EF4-FFF2-40B4-BE49-F238E27FC236}">
                  <a16:creationId xmlns:a16="http://schemas.microsoft.com/office/drawing/2014/main" id="{290A8482-C8DA-7C9E-126E-32421DE36D95}"/>
                </a:ext>
              </a:extLst>
            </p:cNvPr>
            <p:cNvSpPr txBox="1"/>
            <p:nvPr/>
          </p:nvSpPr>
          <p:spPr>
            <a:xfrm>
              <a:off x="1458353" y="5178229"/>
              <a:ext cx="4572246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03225" marR="0" lvl="0" indent="-403225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7D31"/>
                </a:buClr>
                <a:buSzTx/>
                <a:buFont typeface="+mj-lt"/>
                <a:buAutoNum type="arabicParenR" startAt="6"/>
                <a:tabLst/>
                <a:defRPr/>
              </a:pPr>
              <a:r>
                <a:rPr kumimoji="0" lang="en-US" sz="2500" b="0" i="0" u="none" strike="noStrike" kern="0" cap="none" spc="0" normalizeH="0" baseline="0" noProof="0" dirty="0">
                  <a:ln>
                    <a:noFill/>
                  </a:ln>
                  <a:solidFill>
                    <a:srgbClr val="00A7B5"/>
                  </a:solidFill>
                  <a:effectLst/>
                  <a:uLnTx/>
                  <a:uFillTx/>
                  <a:latin typeface="Arial Rounded MT Bold" panose="020F0704030504030204" pitchFamily="34" charset="77"/>
                </a:rPr>
                <a:t>Post-mission (months)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C442AABA-8689-4A84-C921-40C9BCA5CA69}"/>
              </a:ext>
            </a:extLst>
          </p:cNvPr>
          <p:cNvSpPr txBox="1"/>
          <p:nvPr/>
        </p:nvSpPr>
        <p:spPr>
          <a:xfrm>
            <a:off x="6184900" y="1421593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</a:rPr>
              <a:t>Jobs in Aerospace poster 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3662714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6C78939-F500-4115-8846-FC035A2B4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Jobs in Aerospace and the skills involved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F642638-8ECA-7744-8BF1-DC0746F65D00}"/>
              </a:ext>
            </a:extLst>
          </p:cNvPr>
          <p:cNvCxnSpPr>
            <a:cxnSpLocks/>
          </p:cNvCxnSpPr>
          <p:nvPr/>
        </p:nvCxnSpPr>
        <p:spPr>
          <a:xfrm>
            <a:off x="6156960" y="1470823"/>
            <a:ext cx="0" cy="5032847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01340803-B824-F6F0-F362-9A2D9F82AF7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649" y="1498871"/>
            <a:ext cx="1180419" cy="1180419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1B123740-3D2B-CB98-BCB5-54D4591CB426}"/>
              </a:ext>
            </a:extLst>
          </p:cNvPr>
          <p:cNvSpPr txBox="1"/>
          <p:nvPr/>
        </p:nvSpPr>
        <p:spPr>
          <a:xfrm>
            <a:off x="1855632" y="1658262"/>
            <a:ext cx="4186757" cy="1055608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/>
            <a:r>
              <a:rPr lang="en-GB" sz="16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An </a:t>
            </a:r>
            <a:r>
              <a:rPr lang="en-GB" sz="24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Aerospace Engineer </a:t>
            </a:r>
            <a:r>
              <a:rPr lang="en-GB" sz="16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designs, builds and tests machines that fly as well as their launch components.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9F62468-467A-710F-493D-116A3B679A8C}"/>
              </a:ext>
            </a:extLst>
          </p:cNvPr>
          <p:cNvSpPr txBox="1"/>
          <p:nvPr/>
        </p:nvSpPr>
        <p:spPr>
          <a:xfrm>
            <a:off x="1271171" y="2872841"/>
            <a:ext cx="4512401" cy="1736646"/>
          </a:xfrm>
          <a:prstGeom prst="roundRect">
            <a:avLst/>
          </a:prstGeom>
          <a:noFill/>
          <a:ln>
            <a:solidFill>
              <a:srgbClr val="ED7D31"/>
            </a:solidFill>
          </a:ln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They help make sure these machines and components are safe, fully tested, and work properly.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Aerospace engineers solve problems, work as part of a team and come up with new ideas.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72809A9-3457-D39F-B86C-6C2F15285ED9}"/>
              </a:ext>
            </a:extLst>
          </p:cNvPr>
          <p:cNvSpPr txBox="1"/>
          <p:nvPr/>
        </p:nvSpPr>
        <p:spPr>
          <a:xfrm>
            <a:off x="1624531" y="4984414"/>
            <a:ext cx="3180912" cy="510778"/>
          </a:xfrm>
          <a:prstGeom prst="roundRect">
            <a:avLst/>
          </a:prstGeom>
          <a:noFill/>
          <a:ln>
            <a:solidFill>
              <a:srgbClr val="00A7B5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GB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Skills</a:t>
            </a:r>
            <a:r>
              <a:rPr lang="en-GB" sz="16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involved in this role: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785FBE2A-629F-F7A5-0844-3D0C27A0B841}"/>
              </a:ext>
            </a:extLst>
          </p:cNvPr>
          <p:cNvSpPr txBox="1"/>
          <p:nvPr/>
        </p:nvSpPr>
        <p:spPr>
          <a:xfrm>
            <a:off x="6455837" y="1623682"/>
            <a:ext cx="3956820" cy="1055608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A </a:t>
            </a:r>
            <a:r>
              <a:rPr lang="en-GB" sz="24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Cleaning Specialist </a:t>
            </a:r>
          </a:p>
          <a:p>
            <a:r>
              <a:rPr lang="en-GB" sz="16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helps keep spacecraft, satellites, equipment </a:t>
            </a:r>
            <a:r>
              <a:rPr lang="en-GB" sz="1600" dirty="0">
                <a:solidFill>
                  <a:srgbClr val="000000"/>
                </a:solidFill>
                <a:latin typeface="+mj-lt"/>
              </a:rPr>
              <a:t>and work areas clean.</a:t>
            </a:r>
            <a:endParaRPr lang="en-GB" sz="16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95" name="Picture 94">
            <a:extLst>
              <a:ext uri="{FF2B5EF4-FFF2-40B4-BE49-F238E27FC236}">
                <a16:creationId xmlns:a16="http://schemas.microsoft.com/office/drawing/2014/main" id="{23C44ECE-01DA-8714-FC27-99D1BDF0FE6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0347" y="1498871"/>
            <a:ext cx="1166564" cy="1180419"/>
          </a:xfrm>
          <a:prstGeom prst="rect">
            <a:avLst/>
          </a:prstGeom>
        </p:spPr>
      </p:pic>
      <p:sp>
        <p:nvSpPr>
          <p:cNvPr id="100" name="TextBox 99">
            <a:extLst>
              <a:ext uri="{FF2B5EF4-FFF2-40B4-BE49-F238E27FC236}">
                <a16:creationId xmlns:a16="http://schemas.microsoft.com/office/drawing/2014/main" id="{B0DFC250-4B6D-D939-9A54-7F6C117A4E5E}"/>
              </a:ext>
            </a:extLst>
          </p:cNvPr>
          <p:cNvSpPr txBox="1"/>
          <p:nvPr/>
        </p:nvSpPr>
        <p:spPr>
          <a:xfrm>
            <a:off x="6515859" y="2897101"/>
            <a:ext cx="5133595" cy="1736646"/>
          </a:xfrm>
          <a:prstGeom prst="roundRect">
            <a:avLst/>
          </a:prstGeom>
          <a:noFill/>
          <a:ln>
            <a:solidFill>
              <a:srgbClr val="00A7B5"/>
            </a:solidFill>
          </a:ln>
        </p:spPr>
        <p:txBody>
          <a:bodyPr wrap="square" rtlCol="0">
            <a:spAutoFit/>
          </a:bodyPr>
          <a:lstStyle/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0000"/>
                </a:solidFill>
                <a:latin typeface="Arial Rounded MT Bold" panose="020F0704030504030204" pitchFamily="34" charset="0"/>
              </a:rPr>
              <a:t>Their work helps ensure anything being sent into space has no unwanted items like dirt, to reduce the chance of things going wrong. 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0000"/>
                </a:solidFill>
                <a:latin typeface="Arial Rounded MT Bold" panose="020F0704030504030204" pitchFamily="34" charset="0"/>
              </a:rPr>
              <a:t>Cleaning specialists are especially important during the ‘create’ and ‘assembly’ (putting together) part of any space mission.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17746A32-A773-8652-E7EC-20BA473680D8}"/>
              </a:ext>
            </a:extLst>
          </p:cNvPr>
          <p:cNvSpPr txBox="1"/>
          <p:nvPr/>
        </p:nvSpPr>
        <p:spPr>
          <a:xfrm>
            <a:off x="7272207" y="4984414"/>
            <a:ext cx="3140450" cy="510778"/>
          </a:xfrm>
          <a:prstGeom prst="roundRect">
            <a:avLst/>
          </a:prstGeom>
          <a:noFill/>
          <a:ln>
            <a:solidFill>
              <a:srgbClr val="ED7D3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GB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Skills</a:t>
            </a:r>
            <a:r>
              <a:rPr lang="en-GB" sz="16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involved in this role: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8B17DA5-9821-1BF5-A2BF-AE4BFEC732E6}"/>
              </a:ext>
            </a:extLst>
          </p:cNvPr>
          <p:cNvSpPr txBox="1"/>
          <p:nvPr/>
        </p:nvSpPr>
        <p:spPr>
          <a:xfrm>
            <a:off x="2251302" y="6310624"/>
            <a:ext cx="5501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Maths </a:t>
            </a:r>
            <a:b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</a:br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skills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F670438-1E6B-619E-2CCC-6D47DEECD10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6055" y="5847330"/>
            <a:ext cx="431428" cy="4263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46E0E0D-DB59-021E-5E17-C8146A6DE70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58352" y="5847330"/>
            <a:ext cx="431427" cy="42636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35F99B0-7A0A-2931-04BD-0FBB82F92DD1}"/>
              </a:ext>
            </a:extLst>
          </p:cNvPr>
          <p:cNvSpPr txBox="1"/>
          <p:nvPr/>
        </p:nvSpPr>
        <p:spPr>
          <a:xfrm>
            <a:off x="3235752" y="6310624"/>
            <a:ext cx="667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Science </a:t>
            </a:r>
            <a:b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</a:br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skills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EBD493F-2035-E450-6504-A9E40217AB48}"/>
              </a:ext>
            </a:extLst>
          </p:cNvPr>
          <p:cNvSpPr txBox="1"/>
          <p:nvPr/>
        </p:nvSpPr>
        <p:spPr>
          <a:xfrm>
            <a:off x="6465575" y="6310624"/>
            <a:ext cx="80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Teamwork </a:t>
            </a:r>
            <a:b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</a:br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skills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1327556-A772-F756-8135-A0594F495B4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58211" y="5851486"/>
            <a:ext cx="421359" cy="42636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2DE46CF-4179-ADA7-E3D2-1FA69119BE63}"/>
              </a:ext>
            </a:extLst>
          </p:cNvPr>
          <p:cNvSpPr txBox="1"/>
          <p:nvPr/>
        </p:nvSpPr>
        <p:spPr>
          <a:xfrm>
            <a:off x="4161781" y="6310624"/>
            <a:ext cx="889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Adaptability </a:t>
            </a:r>
            <a:b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</a:br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skills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6F35AFA-0EAE-06E3-4922-14323BA68250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00648" y="5847330"/>
            <a:ext cx="426364" cy="42636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D46437D-0243-EBCD-C43D-12728B47C79E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6594" y="5847330"/>
            <a:ext cx="421359" cy="42636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6207FCE-5B87-C9F2-07AA-39C070E8EEF8}"/>
              </a:ext>
            </a:extLst>
          </p:cNvPr>
          <p:cNvSpPr txBox="1"/>
          <p:nvPr/>
        </p:nvSpPr>
        <p:spPr>
          <a:xfrm>
            <a:off x="78804" y="6310624"/>
            <a:ext cx="756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Creativity </a:t>
            </a:r>
            <a:b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</a:br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skills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99490406-024F-8B5B-DF83-DBD3AE1D1096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8822" y="5847330"/>
            <a:ext cx="426364" cy="426364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AB74136A-839C-AEE9-9F46-D1B82A73C33C}"/>
              </a:ext>
            </a:extLst>
          </p:cNvPr>
          <p:cNvSpPr txBox="1"/>
          <p:nvPr/>
        </p:nvSpPr>
        <p:spPr>
          <a:xfrm>
            <a:off x="909543" y="6310624"/>
            <a:ext cx="1078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Problem solving  skills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9B280039-390C-FBE8-C3A6-D1C274CDA027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88455" y="5851486"/>
            <a:ext cx="421359" cy="426364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162C57F4-B9E4-FDAB-83BE-6F0416931795}"/>
              </a:ext>
            </a:extLst>
          </p:cNvPr>
          <p:cNvSpPr txBox="1"/>
          <p:nvPr/>
        </p:nvSpPr>
        <p:spPr>
          <a:xfrm>
            <a:off x="7614072" y="6310624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Cleaning </a:t>
            </a:r>
            <a:b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</a:br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skills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642D375-F6EA-77DA-644D-12D93603B516}"/>
              </a:ext>
            </a:extLst>
          </p:cNvPr>
          <p:cNvSpPr txBox="1"/>
          <p:nvPr/>
        </p:nvSpPr>
        <p:spPr>
          <a:xfrm>
            <a:off x="5316793" y="6310624"/>
            <a:ext cx="702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Planning </a:t>
            </a:r>
            <a:b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</a:br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skills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16850325-EF68-E711-5B94-2483E577844C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37880" y="5834863"/>
            <a:ext cx="460262" cy="460262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472DDA15-9D2F-D847-B128-9D97E94A1F37}"/>
              </a:ext>
            </a:extLst>
          </p:cNvPr>
          <p:cNvSpPr txBox="1"/>
          <p:nvPr/>
        </p:nvSpPr>
        <p:spPr>
          <a:xfrm>
            <a:off x="8805361" y="6310624"/>
            <a:ext cx="702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Planning </a:t>
            </a:r>
            <a:b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</a:br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skills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C341B57D-EAC1-5B78-23A8-CDFBE4BEC52D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18699" y="5834861"/>
            <a:ext cx="460262" cy="460262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FF255856-5A9D-4C37-7BF7-9951B7C29564}"/>
              </a:ext>
            </a:extLst>
          </p:cNvPr>
          <p:cNvSpPr txBox="1"/>
          <p:nvPr/>
        </p:nvSpPr>
        <p:spPr>
          <a:xfrm>
            <a:off x="9864177" y="6310624"/>
            <a:ext cx="889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Adaptability </a:t>
            </a:r>
            <a:b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</a:br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skills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CF352B63-56DA-640E-9D4D-69981AB9BF7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87846" y="5847330"/>
            <a:ext cx="426364" cy="426364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D753E95C-000D-C3C5-E6D9-E141AADFFC58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23096" y="5851486"/>
            <a:ext cx="426364" cy="426364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0F7DC4EA-BD9B-79FC-F6F1-7FB3C50BBC1A}"/>
              </a:ext>
            </a:extLst>
          </p:cNvPr>
          <p:cNvSpPr txBox="1"/>
          <p:nvPr/>
        </p:nvSpPr>
        <p:spPr>
          <a:xfrm>
            <a:off x="10896823" y="6310624"/>
            <a:ext cx="1078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Problem solving  skills</a:t>
            </a:r>
          </a:p>
        </p:txBody>
      </p:sp>
      <p:pic>
        <p:nvPicPr>
          <p:cNvPr id="44" name="Graphic 43" descr="Line arrow: Counter-clockwise curve with solid fill">
            <a:extLst>
              <a:ext uri="{FF2B5EF4-FFF2-40B4-BE49-F238E27FC236}">
                <a16:creationId xmlns:a16="http://schemas.microsoft.com/office/drawing/2014/main" id="{68F2E46D-977D-0621-4889-CDA79866655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15326180">
            <a:off x="561353" y="4881251"/>
            <a:ext cx="999301" cy="999301"/>
          </a:xfrm>
          <a:prstGeom prst="rect">
            <a:avLst/>
          </a:prstGeom>
        </p:spPr>
      </p:pic>
      <p:pic>
        <p:nvPicPr>
          <p:cNvPr id="50" name="Graphic 49" descr="Line arrow: Counter-clockwise curve with solid fill">
            <a:extLst>
              <a:ext uri="{FF2B5EF4-FFF2-40B4-BE49-F238E27FC236}">
                <a16:creationId xmlns:a16="http://schemas.microsoft.com/office/drawing/2014/main" id="{1BC9252E-4DAD-EAD4-A858-622AF1EB84A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6273820" flipH="1">
            <a:off x="10668025" y="4877041"/>
            <a:ext cx="999301" cy="999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557865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7E7B7A-3E51-7548-80DE-69055F3F3C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BA00D29-E4E9-2D40-DF6D-09C6AB9DB649}"/>
              </a:ext>
            </a:extLst>
          </p:cNvPr>
          <p:cNvCxnSpPr>
            <a:cxnSpLocks/>
          </p:cNvCxnSpPr>
          <p:nvPr/>
        </p:nvCxnSpPr>
        <p:spPr>
          <a:xfrm>
            <a:off x="6156960" y="1470823"/>
            <a:ext cx="0" cy="5032847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F2F20711-146D-DF2F-EA6E-1A1385FA177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6576" y="1527899"/>
            <a:ext cx="1166564" cy="1180419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D2FEC332-D2FA-60AD-8B78-D4A00C7A41EB}"/>
              </a:ext>
            </a:extLst>
          </p:cNvPr>
          <p:cNvSpPr txBox="1"/>
          <p:nvPr/>
        </p:nvSpPr>
        <p:spPr>
          <a:xfrm>
            <a:off x="1855633" y="1426032"/>
            <a:ext cx="3378579" cy="1413153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A </a:t>
            </a:r>
            <a:r>
              <a:rPr lang="en-GB" sz="24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Clothing Designer </a:t>
            </a:r>
          </a:p>
          <a:p>
            <a:br>
              <a:rPr lang="en-GB" sz="500" dirty="0">
                <a:solidFill>
                  <a:schemeClr val="bg1"/>
                </a:solidFill>
                <a:latin typeface="+mj-lt"/>
              </a:rPr>
            </a:br>
            <a:r>
              <a:rPr lang="en-GB" sz="1600" dirty="0">
                <a:solidFill>
                  <a:schemeClr val="bg1"/>
                </a:solidFill>
                <a:latin typeface="+mj-lt"/>
              </a:rPr>
              <a:t>helps create the special clothes including spacesuits that astronauts wear in space.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2261D19-717F-3972-02C1-C8DE05879C1B}"/>
              </a:ext>
            </a:extLst>
          </p:cNvPr>
          <p:cNvSpPr txBox="1"/>
          <p:nvPr/>
        </p:nvSpPr>
        <p:spPr>
          <a:xfrm>
            <a:off x="901709" y="2872848"/>
            <a:ext cx="4865025" cy="2009061"/>
          </a:xfrm>
          <a:prstGeom prst="roundRect">
            <a:avLst/>
          </a:prstGeom>
          <a:noFill/>
          <a:ln>
            <a:solidFill>
              <a:srgbClr val="ED7D3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They make sure all the clothes and spacesuits are made for their specific use.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For instance, they make sure the spacesuits protect astronauts from the extreme temperatures of space.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Spacesuits are like tiny spacecraft that astronauts can wear!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38CCF2D-3FCA-7E90-5587-AF0A527D2B72}"/>
              </a:ext>
            </a:extLst>
          </p:cNvPr>
          <p:cNvSpPr txBox="1"/>
          <p:nvPr/>
        </p:nvSpPr>
        <p:spPr>
          <a:xfrm>
            <a:off x="1624531" y="4986701"/>
            <a:ext cx="3086940" cy="510778"/>
          </a:xfrm>
          <a:prstGeom prst="roundRect">
            <a:avLst/>
          </a:prstGeom>
          <a:noFill/>
          <a:ln>
            <a:solidFill>
              <a:srgbClr val="00A7B5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GB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Skills</a:t>
            </a:r>
            <a:r>
              <a:rPr lang="en-GB" sz="16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involved in this role: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46A29D6A-6391-4E06-504A-0163F27F1E2D}"/>
              </a:ext>
            </a:extLst>
          </p:cNvPr>
          <p:cNvSpPr txBox="1"/>
          <p:nvPr/>
        </p:nvSpPr>
        <p:spPr>
          <a:xfrm>
            <a:off x="6455837" y="1347912"/>
            <a:ext cx="3956820" cy="1549360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A </a:t>
            </a:r>
            <a:r>
              <a:rPr lang="en-GB" sz="24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Software Engineer </a:t>
            </a:r>
            <a:br>
              <a:rPr lang="en-GB" sz="2400" b="1" dirty="0">
                <a:solidFill>
                  <a:schemeClr val="bg1"/>
                </a:solidFill>
                <a:latin typeface="Arial Rounded MT Bold" panose="020F0704030504030204" pitchFamily="34" charset="0"/>
              </a:rPr>
            </a:br>
            <a:r>
              <a:rPr lang="en-GB" sz="16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or</a:t>
            </a:r>
            <a:r>
              <a:rPr lang="en-GB" sz="24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 Computer Scientist</a:t>
            </a:r>
          </a:p>
          <a:p>
            <a:pPr fontAlgn="t">
              <a:buNone/>
            </a:pPr>
            <a:endParaRPr lang="en-GB" sz="500" dirty="0">
              <a:solidFill>
                <a:schemeClr val="bg1"/>
              </a:solidFill>
              <a:latin typeface="+mj-lt"/>
            </a:endParaRPr>
          </a:p>
          <a:p>
            <a:pPr fontAlgn="t">
              <a:buNone/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writes computer programs that help rockets, spacecraft and astronauts. </a:t>
            </a:r>
          </a:p>
        </p:txBody>
      </p:sp>
      <p:pic>
        <p:nvPicPr>
          <p:cNvPr id="95" name="Picture 94">
            <a:extLst>
              <a:ext uri="{FF2B5EF4-FFF2-40B4-BE49-F238E27FC236}">
                <a16:creationId xmlns:a16="http://schemas.microsoft.com/office/drawing/2014/main" id="{7FA3C1B7-A832-1E8A-9248-69F9A52B6FE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10347" y="1541167"/>
            <a:ext cx="1166564" cy="1153883"/>
          </a:xfrm>
          <a:prstGeom prst="rect">
            <a:avLst/>
          </a:prstGeom>
        </p:spPr>
      </p:pic>
      <p:sp>
        <p:nvSpPr>
          <p:cNvPr id="100" name="TextBox 99">
            <a:extLst>
              <a:ext uri="{FF2B5EF4-FFF2-40B4-BE49-F238E27FC236}">
                <a16:creationId xmlns:a16="http://schemas.microsoft.com/office/drawing/2014/main" id="{ED7BEF7E-D54B-CE93-B85A-981BA04613BF}"/>
              </a:ext>
            </a:extLst>
          </p:cNvPr>
          <p:cNvSpPr txBox="1"/>
          <p:nvPr/>
        </p:nvSpPr>
        <p:spPr>
          <a:xfrm>
            <a:off x="6515860" y="2868073"/>
            <a:ext cx="4512401" cy="2009061"/>
          </a:xfrm>
          <a:prstGeom prst="roundRect">
            <a:avLst/>
          </a:prstGeom>
          <a:noFill/>
          <a:ln>
            <a:solidFill>
              <a:srgbClr val="00A7B5"/>
            </a:solidFill>
          </a:ln>
        </p:spPr>
        <p:txBody>
          <a:bodyPr wrap="square" rtlCol="0">
            <a:spAutoFit/>
          </a:bodyPr>
          <a:lstStyle/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They write and test code that can control spacecraft, collect information, communicate with Earth and solve problems during missions. 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They make sure the technology works properly so that space missions can be completed safely and successfully.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E34985C1-ADBB-167F-F871-960B8B126F44}"/>
              </a:ext>
            </a:extLst>
          </p:cNvPr>
          <p:cNvSpPr txBox="1"/>
          <p:nvPr/>
        </p:nvSpPr>
        <p:spPr>
          <a:xfrm>
            <a:off x="7517208" y="4984414"/>
            <a:ext cx="3093140" cy="510778"/>
          </a:xfrm>
          <a:prstGeom prst="roundRect">
            <a:avLst/>
          </a:prstGeom>
          <a:noFill/>
          <a:ln>
            <a:solidFill>
              <a:srgbClr val="ED7D3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GB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Skills</a:t>
            </a:r>
            <a:r>
              <a:rPr lang="en-GB" sz="16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involved in this role: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BD39879-3415-851D-3F4B-57C8C9BE6B22}"/>
              </a:ext>
            </a:extLst>
          </p:cNvPr>
          <p:cNvSpPr txBox="1"/>
          <p:nvPr/>
        </p:nvSpPr>
        <p:spPr>
          <a:xfrm>
            <a:off x="1463572" y="6311716"/>
            <a:ext cx="6270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Sewing </a:t>
            </a:r>
            <a:b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</a:br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skills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2E46201-51B8-901D-84F9-E3E492FB3CF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39396" y="5855770"/>
            <a:ext cx="426364" cy="42636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2CF0449-44FE-CECF-E801-58D93777E442}"/>
              </a:ext>
            </a:extLst>
          </p:cNvPr>
          <p:cNvSpPr txBox="1"/>
          <p:nvPr/>
        </p:nvSpPr>
        <p:spPr>
          <a:xfrm>
            <a:off x="6465575" y="6311716"/>
            <a:ext cx="80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Teamwork </a:t>
            </a:r>
            <a:b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</a:br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skills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82D3FF4-45D5-307F-0D05-9E83C178E3F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58211" y="5851614"/>
            <a:ext cx="421359" cy="42636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2CB2159-E829-9B36-A73B-78E6009A43E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6594" y="5855770"/>
            <a:ext cx="421359" cy="42636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FC8B731-4464-4393-9783-810C7EB5A739}"/>
              </a:ext>
            </a:extLst>
          </p:cNvPr>
          <p:cNvSpPr txBox="1"/>
          <p:nvPr/>
        </p:nvSpPr>
        <p:spPr>
          <a:xfrm>
            <a:off x="78804" y="6311716"/>
            <a:ext cx="756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Creativity </a:t>
            </a:r>
            <a:b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</a:br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skills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2E924516-CFDA-FE3D-A13A-B74878034168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88455" y="5855770"/>
            <a:ext cx="421359" cy="416413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97CA8590-16A8-650A-D448-C77DA3B002AB}"/>
              </a:ext>
            </a:extLst>
          </p:cNvPr>
          <p:cNvSpPr txBox="1"/>
          <p:nvPr/>
        </p:nvSpPr>
        <p:spPr>
          <a:xfrm>
            <a:off x="7694222" y="6311716"/>
            <a:ext cx="5501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 err="1">
                <a:solidFill>
                  <a:schemeClr val="bg1"/>
                </a:solidFill>
                <a:latin typeface="Arial Rounded MT Bold" panose="020F0704030504030204" pitchFamily="34" charset="77"/>
              </a:rPr>
              <a:t>Maths</a:t>
            </a:r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 </a:t>
            </a:r>
            <a:b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</a:br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skills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F32BF90-B7C9-E7EE-6114-235003A0A17B}"/>
              </a:ext>
            </a:extLst>
          </p:cNvPr>
          <p:cNvSpPr txBox="1"/>
          <p:nvPr/>
        </p:nvSpPr>
        <p:spPr>
          <a:xfrm>
            <a:off x="5316793" y="6311716"/>
            <a:ext cx="702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Planning </a:t>
            </a:r>
            <a:b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</a:br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skills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E7DA9273-48A3-D7D8-0C5D-89BC65397E8B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37880" y="5834990"/>
            <a:ext cx="460262" cy="460262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A41FEC26-7EC2-B582-28C2-9B2A61B3438C}"/>
              </a:ext>
            </a:extLst>
          </p:cNvPr>
          <p:cNvSpPr txBox="1"/>
          <p:nvPr/>
        </p:nvSpPr>
        <p:spPr>
          <a:xfrm>
            <a:off x="8819875" y="6311716"/>
            <a:ext cx="702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Planning </a:t>
            </a:r>
            <a:b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</a:br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skills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0D0A0EFB-9CC9-B143-A1C7-CA1229E79DE5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18699" y="5839145"/>
            <a:ext cx="460262" cy="460262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BA1FFDB4-F60C-74B9-1B2F-9632F9D6A517}"/>
              </a:ext>
            </a:extLst>
          </p:cNvPr>
          <p:cNvSpPr txBox="1"/>
          <p:nvPr/>
        </p:nvSpPr>
        <p:spPr>
          <a:xfrm>
            <a:off x="9864177" y="6311716"/>
            <a:ext cx="889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Adaptability </a:t>
            </a:r>
            <a:b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</a:br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skills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70C56B59-B32B-3601-2DF9-EF571A471E2A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87846" y="5855770"/>
            <a:ext cx="426364" cy="426364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A918E54E-2B86-2D9C-FA9E-D656FD3F7555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23096" y="5855770"/>
            <a:ext cx="426364" cy="426364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098F9951-A7A3-C254-FB70-A2378CDCA681}"/>
              </a:ext>
            </a:extLst>
          </p:cNvPr>
          <p:cNvSpPr txBox="1"/>
          <p:nvPr/>
        </p:nvSpPr>
        <p:spPr>
          <a:xfrm>
            <a:off x="10896823" y="6311716"/>
            <a:ext cx="1078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Problem solving  skills</a:t>
            </a:r>
          </a:p>
        </p:txBody>
      </p:sp>
      <p:pic>
        <p:nvPicPr>
          <p:cNvPr id="44" name="Graphic 43" descr="Line arrow: Counter-clockwise curve with solid fill">
            <a:extLst>
              <a:ext uri="{FF2B5EF4-FFF2-40B4-BE49-F238E27FC236}">
                <a16:creationId xmlns:a16="http://schemas.microsoft.com/office/drawing/2014/main" id="{C2919563-3FF5-F088-EC81-ADEE0580F68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15326180">
            <a:off x="561353" y="4881251"/>
            <a:ext cx="999301" cy="999301"/>
          </a:xfrm>
          <a:prstGeom prst="rect">
            <a:avLst/>
          </a:prstGeom>
        </p:spPr>
      </p:pic>
      <p:pic>
        <p:nvPicPr>
          <p:cNvPr id="50" name="Graphic 49" descr="Line arrow: Counter-clockwise curve with solid fill">
            <a:extLst>
              <a:ext uri="{FF2B5EF4-FFF2-40B4-BE49-F238E27FC236}">
                <a16:creationId xmlns:a16="http://schemas.microsoft.com/office/drawing/2014/main" id="{99499803-1760-CB1F-3CFC-01222E8174B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6273820" flipH="1">
            <a:off x="10668025" y="4877041"/>
            <a:ext cx="999301" cy="999301"/>
          </a:xfrm>
          <a:prstGeom prst="rect">
            <a:avLst/>
          </a:prstGeom>
        </p:spPr>
      </p:pic>
      <p:sp>
        <p:nvSpPr>
          <p:cNvPr id="9" name="Title 2">
            <a:extLst>
              <a:ext uri="{FF2B5EF4-FFF2-40B4-BE49-F238E27FC236}">
                <a16:creationId xmlns:a16="http://schemas.microsoft.com/office/drawing/2014/main" id="{CDDC84E0-AA96-CA96-937F-E0A0B6D3DA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209" y="241187"/>
            <a:ext cx="8818822" cy="761132"/>
          </a:xfrm>
        </p:spPr>
        <p:txBody>
          <a:bodyPr/>
          <a:lstStyle/>
          <a:p>
            <a:r>
              <a:rPr lang="en-GB" dirty="0"/>
              <a:t>Jobs in Aerospace and the skills involved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572C619-D835-5B9F-055F-4B93C6E4861F}"/>
              </a:ext>
            </a:extLst>
          </p:cNvPr>
          <p:cNvSpPr txBox="1"/>
          <p:nvPr/>
        </p:nvSpPr>
        <p:spPr>
          <a:xfrm>
            <a:off x="2794275" y="6311716"/>
            <a:ext cx="521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Maths</a:t>
            </a:r>
            <a:b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</a:br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skills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4F4901EE-24F7-F37E-F37D-4A61913BAA99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37203" y="5851614"/>
            <a:ext cx="431428" cy="426364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5C00AEF7-DC91-3352-6C92-2CB2E66D4FDD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40074" y="5851614"/>
            <a:ext cx="426364" cy="426364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D042F12F-9687-C2E7-85E9-951A48A3DEA0}"/>
              </a:ext>
            </a:extLst>
          </p:cNvPr>
          <p:cNvSpPr txBox="1"/>
          <p:nvPr/>
        </p:nvSpPr>
        <p:spPr>
          <a:xfrm>
            <a:off x="3803024" y="6311716"/>
            <a:ext cx="1078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Problem solving  skills</a:t>
            </a:r>
          </a:p>
        </p:txBody>
      </p:sp>
    </p:spTree>
    <p:extLst>
      <p:ext uri="{BB962C8B-B14F-4D97-AF65-F5344CB8AC3E}">
        <p14:creationId xmlns:p14="http://schemas.microsoft.com/office/powerpoint/2010/main" val="1437546021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CD2BEC-7A22-0E60-EB50-3713B5FD52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FCAAD77-54C5-5C6B-1DB2-52C814246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Jobs in Aerospace and the skills involved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BD6060-5FE9-D423-27B6-E2DB88A4B7FD}"/>
              </a:ext>
            </a:extLst>
          </p:cNvPr>
          <p:cNvCxnSpPr>
            <a:cxnSpLocks/>
          </p:cNvCxnSpPr>
          <p:nvPr/>
        </p:nvCxnSpPr>
        <p:spPr>
          <a:xfrm>
            <a:off x="6156960" y="1470823"/>
            <a:ext cx="0" cy="5032847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03CE891A-5F3B-CB6C-1CF9-46900E268AC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6576" y="1498871"/>
            <a:ext cx="1166564" cy="1180419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88812F50-34EB-CEDD-7665-D962BABC1CC1}"/>
              </a:ext>
            </a:extLst>
          </p:cNvPr>
          <p:cNvSpPr txBox="1"/>
          <p:nvPr/>
        </p:nvSpPr>
        <p:spPr>
          <a:xfrm>
            <a:off x="1855633" y="1658262"/>
            <a:ext cx="4201244" cy="1055608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An </a:t>
            </a:r>
            <a:r>
              <a:rPr lang="en-GB" sz="24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Astronaut Trainer </a:t>
            </a:r>
          </a:p>
          <a:p>
            <a:r>
              <a:rPr lang="en-US" sz="1600" dirty="0">
                <a:solidFill>
                  <a:schemeClr val="bg1"/>
                </a:solidFill>
                <a:latin typeface="+mj-lt"/>
              </a:rPr>
              <a:t>helps astronauts learn all the skills they need before they travel into space. </a:t>
            </a:r>
            <a:endParaRPr lang="en-GB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F70CEDF-71EA-F33F-99D3-17B4CD22B1D9}"/>
              </a:ext>
            </a:extLst>
          </p:cNvPr>
          <p:cNvSpPr txBox="1"/>
          <p:nvPr/>
        </p:nvSpPr>
        <p:spPr>
          <a:xfrm>
            <a:off x="809838" y="2836270"/>
            <a:ext cx="4991339" cy="2009061"/>
          </a:xfrm>
          <a:prstGeom prst="roundRect">
            <a:avLst/>
          </a:prstGeom>
          <a:noFill/>
          <a:ln>
            <a:solidFill>
              <a:srgbClr val="ED7D3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+mj-lt"/>
              </a:rPr>
              <a:t>They teach astronauts how to use spacecraft, work as a team, stay safe, </a:t>
            </a:r>
            <a:br>
              <a:rPr lang="en-US" sz="1600" dirty="0">
                <a:solidFill>
                  <a:schemeClr val="bg1"/>
                </a:solidFill>
                <a:latin typeface="+mj-lt"/>
              </a:rPr>
            </a:br>
            <a:r>
              <a:rPr lang="en-US" sz="1600" dirty="0">
                <a:solidFill>
                  <a:schemeClr val="bg1"/>
                </a:solidFill>
                <a:latin typeface="+mj-lt"/>
              </a:rPr>
              <a:t>and solve problems.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+mj-lt"/>
              </a:rPr>
              <a:t>Astronaut trainers create practice activities that help astronauts prepare for things such as floating in zero gravity, carrying out experiments, or dealing with emergencies. </a:t>
            </a:r>
            <a:endParaRPr lang="en-GB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AD4AB2F-4BE7-943C-923F-4852F9A85017}"/>
              </a:ext>
            </a:extLst>
          </p:cNvPr>
          <p:cNvSpPr txBox="1"/>
          <p:nvPr/>
        </p:nvSpPr>
        <p:spPr>
          <a:xfrm>
            <a:off x="1624531" y="4986701"/>
            <a:ext cx="3113494" cy="510778"/>
          </a:xfrm>
          <a:prstGeom prst="roundRect">
            <a:avLst/>
          </a:prstGeom>
          <a:noFill/>
          <a:ln>
            <a:solidFill>
              <a:srgbClr val="00A7B5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GB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Skills</a:t>
            </a:r>
            <a:r>
              <a:rPr lang="en-GB" sz="16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involved in this role: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22A3103D-F06D-3B26-4534-BEF120E71DD4}"/>
              </a:ext>
            </a:extLst>
          </p:cNvPr>
          <p:cNvSpPr txBox="1"/>
          <p:nvPr/>
        </p:nvSpPr>
        <p:spPr>
          <a:xfrm>
            <a:off x="6455837" y="1623682"/>
            <a:ext cx="3956820" cy="1055608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A </a:t>
            </a:r>
            <a:r>
              <a:rPr lang="en-GB" sz="24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Mission Controller</a:t>
            </a:r>
          </a:p>
          <a:p>
            <a:pPr fontAlgn="t">
              <a:buNone/>
            </a:pPr>
            <a:r>
              <a:rPr lang="en-US" sz="1600" dirty="0">
                <a:solidFill>
                  <a:schemeClr val="bg1"/>
                </a:solidFill>
                <a:latin typeface="+mj-lt"/>
              </a:rPr>
              <a:t>helps astronauts from Earth while they are on a space mission. </a:t>
            </a:r>
            <a:endParaRPr lang="en-GB" sz="16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95" name="Picture 94">
            <a:extLst>
              <a:ext uri="{FF2B5EF4-FFF2-40B4-BE49-F238E27FC236}">
                <a16:creationId xmlns:a16="http://schemas.microsoft.com/office/drawing/2014/main" id="{040F3AB1-C3FE-AA06-FDE3-F684640B2D6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10347" y="1512139"/>
            <a:ext cx="1166564" cy="1153883"/>
          </a:xfrm>
          <a:prstGeom prst="rect">
            <a:avLst/>
          </a:prstGeom>
        </p:spPr>
      </p:pic>
      <p:sp>
        <p:nvSpPr>
          <p:cNvPr id="100" name="TextBox 99">
            <a:extLst>
              <a:ext uri="{FF2B5EF4-FFF2-40B4-BE49-F238E27FC236}">
                <a16:creationId xmlns:a16="http://schemas.microsoft.com/office/drawing/2014/main" id="{EFF527EE-B151-69A4-4CA6-5989488ABDC2}"/>
              </a:ext>
            </a:extLst>
          </p:cNvPr>
          <p:cNvSpPr txBox="1"/>
          <p:nvPr/>
        </p:nvSpPr>
        <p:spPr>
          <a:xfrm>
            <a:off x="6471304" y="2838193"/>
            <a:ext cx="5073117" cy="2009061"/>
          </a:xfrm>
          <a:prstGeom prst="roundRect">
            <a:avLst/>
          </a:prstGeom>
          <a:noFill/>
          <a:ln>
            <a:solidFill>
              <a:srgbClr val="00A7B5"/>
            </a:solidFill>
          </a:ln>
        </p:spPr>
        <p:txBody>
          <a:bodyPr wrap="square" rtlCol="0">
            <a:spAutoFit/>
          </a:bodyPr>
          <a:lstStyle/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+mj-lt"/>
              </a:rPr>
              <a:t>They work in a control </a:t>
            </a:r>
            <a:r>
              <a:rPr lang="en-US" sz="1600" dirty="0" err="1">
                <a:solidFill>
                  <a:schemeClr val="bg1"/>
                </a:solidFill>
                <a:latin typeface="+mj-lt"/>
              </a:rPr>
              <a:t>centre</a:t>
            </a:r>
            <a:r>
              <a:rPr lang="en-US" sz="1600" dirty="0">
                <a:solidFill>
                  <a:schemeClr val="bg1"/>
                </a:solidFill>
                <a:latin typeface="+mj-lt"/>
              </a:rPr>
              <a:t> filled with computers and screens that show information about the spacecraft. 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+mj-lt"/>
              </a:rPr>
              <a:t>Mission controllers watch how the spacecraft is working, solve problems, and give astronauts important instructions. 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+mj-lt"/>
              </a:rPr>
              <a:t>They help make sure the mission stays safe.</a:t>
            </a:r>
            <a:endParaRPr lang="en-GB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3B2FBF68-4EDA-9E3E-1216-E5D21AB0A74D}"/>
              </a:ext>
            </a:extLst>
          </p:cNvPr>
          <p:cNvSpPr txBox="1"/>
          <p:nvPr/>
        </p:nvSpPr>
        <p:spPr>
          <a:xfrm>
            <a:off x="7517208" y="4984414"/>
            <a:ext cx="3093138" cy="510778"/>
          </a:xfrm>
          <a:prstGeom prst="roundRect">
            <a:avLst/>
          </a:prstGeom>
          <a:noFill/>
          <a:ln>
            <a:solidFill>
              <a:srgbClr val="ED7D3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GB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Skills</a:t>
            </a:r>
            <a:r>
              <a:rPr lang="en-GB" sz="16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involved in this role: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F17EEE-F950-3C46-C38B-7A3D4833C3B2}"/>
              </a:ext>
            </a:extLst>
          </p:cNvPr>
          <p:cNvSpPr txBox="1"/>
          <p:nvPr/>
        </p:nvSpPr>
        <p:spPr>
          <a:xfrm>
            <a:off x="6465575" y="6353514"/>
            <a:ext cx="80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Teamwork </a:t>
            </a:r>
            <a:b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</a:br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skills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0D729A3-C451-97D2-E1BD-4DD8C60420C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58211" y="5847887"/>
            <a:ext cx="421359" cy="42636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1CA1734-F54C-61D7-8A02-875497167D7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33280" y="5847887"/>
            <a:ext cx="426364" cy="426364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6CF999A-9D6C-1BC5-8C04-31E647EBB8BB}"/>
              </a:ext>
            </a:extLst>
          </p:cNvPr>
          <p:cNvSpPr txBox="1"/>
          <p:nvPr/>
        </p:nvSpPr>
        <p:spPr>
          <a:xfrm>
            <a:off x="1307007" y="6353514"/>
            <a:ext cx="1078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Problem solving  skills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245DB93-BA5B-B7FE-CFED-36CF4A1927B4}"/>
              </a:ext>
            </a:extLst>
          </p:cNvPr>
          <p:cNvSpPr txBox="1"/>
          <p:nvPr/>
        </p:nvSpPr>
        <p:spPr>
          <a:xfrm>
            <a:off x="5316793" y="6353514"/>
            <a:ext cx="702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Planning </a:t>
            </a:r>
            <a:b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</a:br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skills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2962CA3F-33BA-8F08-99BB-F189AFA9AA3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37880" y="5834939"/>
            <a:ext cx="460262" cy="460262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C2E689AC-8E67-4493-2ACE-F208CDD455E9}"/>
              </a:ext>
            </a:extLst>
          </p:cNvPr>
          <p:cNvSpPr txBox="1"/>
          <p:nvPr/>
        </p:nvSpPr>
        <p:spPr>
          <a:xfrm>
            <a:off x="8768152" y="6353514"/>
            <a:ext cx="702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Planning </a:t>
            </a:r>
            <a:b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</a:br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skills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F5834CCC-666F-4897-0302-A58B47B9FE1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22716" y="5835419"/>
            <a:ext cx="460262" cy="460262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B3C05888-45C8-62DB-EA85-EC43A8D03530}"/>
              </a:ext>
            </a:extLst>
          </p:cNvPr>
          <p:cNvSpPr txBox="1"/>
          <p:nvPr/>
        </p:nvSpPr>
        <p:spPr>
          <a:xfrm>
            <a:off x="9849926" y="6353514"/>
            <a:ext cx="889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Adaptability </a:t>
            </a:r>
            <a:b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</a:br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skills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EAB08D3A-2452-C133-EEA1-00249D980793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91369" y="5847887"/>
            <a:ext cx="426364" cy="426364"/>
          </a:xfrm>
          <a:prstGeom prst="rect">
            <a:avLst/>
          </a:prstGeom>
        </p:spPr>
      </p:pic>
      <p:pic>
        <p:nvPicPr>
          <p:cNvPr id="44" name="Graphic 43" descr="Line arrow: Counter-clockwise curve with solid fill">
            <a:extLst>
              <a:ext uri="{FF2B5EF4-FFF2-40B4-BE49-F238E27FC236}">
                <a16:creationId xmlns:a16="http://schemas.microsoft.com/office/drawing/2014/main" id="{90B8ADA7-B325-4EAA-47B2-E4A317B1AAF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5326180">
            <a:off x="561353" y="4881251"/>
            <a:ext cx="999301" cy="999301"/>
          </a:xfrm>
          <a:prstGeom prst="rect">
            <a:avLst/>
          </a:prstGeom>
        </p:spPr>
      </p:pic>
      <p:pic>
        <p:nvPicPr>
          <p:cNvPr id="50" name="Graphic 49" descr="Line arrow: Counter-clockwise curve with solid fill">
            <a:extLst>
              <a:ext uri="{FF2B5EF4-FFF2-40B4-BE49-F238E27FC236}">
                <a16:creationId xmlns:a16="http://schemas.microsoft.com/office/drawing/2014/main" id="{B2DFE1C8-D34F-C0BF-587E-C959CE66867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6273820" flipH="1">
            <a:off x="10668025" y="4877041"/>
            <a:ext cx="999301" cy="999301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683E4BD4-FA48-5B92-B8CF-AC6A170EFE87}"/>
              </a:ext>
            </a:extLst>
          </p:cNvPr>
          <p:cNvSpPr txBox="1"/>
          <p:nvPr/>
        </p:nvSpPr>
        <p:spPr>
          <a:xfrm>
            <a:off x="70533" y="6353514"/>
            <a:ext cx="739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Speaking </a:t>
            </a:r>
            <a:b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</a:br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skills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DC129F5B-2D45-929A-96EF-69A3F9404103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7003" y="5847887"/>
            <a:ext cx="426364" cy="426364"/>
          </a:xfrm>
          <a:prstGeom prst="rect">
            <a:avLst/>
          </a:prstGeom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6A3C0663-EC64-944B-B884-6E64BEE6ED35}"/>
              </a:ext>
            </a:extLst>
          </p:cNvPr>
          <p:cNvSpPr txBox="1"/>
          <p:nvPr/>
        </p:nvSpPr>
        <p:spPr>
          <a:xfrm>
            <a:off x="2764552" y="6353514"/>
            <a:ext cx="80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Teamwork </a:t>
            </a:r>
            <a:b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</a:br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skills</a:t>
            </a: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FC89DD96-B8D5-45F9-B010-C057840E8F2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57188" y="5852043"/>
            <a:ext cx="421359" cy="426364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785B148-7650-59C1-894E-16EE5ACD9FF8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88726" y="5847887"/>
            <a:ext cx="431427" cy="426364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5E14BC42-65EA-8A5C-90F2-6D835C1DE3B7}"/>
              </a:ext>
            </a:extLst>
          </p:cNvPr>
          <p:cNvSpPr txBox="1"/>
          <p:nvPr/>
        </p:nvSpPr>
        <p:spPr>
          <a:xfrm>
            <a:off x="4070854" y="6353514"/>
            <a:ext cx="667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Science </a:t>
            </a:r>
            <a:b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</a:br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skills</a:t>
            </a:r>
          </a:p>
        </p:txBody>
      </p:sp>
      <p:pic>
        <p:nvPicPr>
          <p:cNvPr id="66" name="Picture 65">
            <a:extLst>
              <a:ext uri="{FF2B5EF4-FFF2-40B4-BE49-F238E27FC236}">
                <a16:creationId xmlns:a16="http://schemas.microsoft.com/office/drawing/2014/main" id="{A91DC4C0-B503-A71E-F357-C6049A8B30D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87961" y="5847887"/>
            <a:ext cx="426364" cy="426364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22AD76D0-D4D9-589D-B1CB-74E46C37FA2E}"/>
              </a:ext>
            </a:extLst>
          </p:cNvPr>
          <p:cNvSpPr txBox="1"/>
          <p:nvPr/>
        </p:nvSpPr>
        <p:spPr>
          <a:xfrm>
            <a:off x="7426754" y="6353514"/>
            <a:ext cx="1078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Problem solving  skills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8B00342F-A1B9-46FD-6A54-56835CDF737D}"/>
              </a:ext>
            </a:extLst>
          </p:cNvPr>
          <p:cNvSpPr txBox="1"/>
          <p:nvPr/>
        </p:nvSpPr>
        <p:spPr>
          <a:xfrm>
            <a:off x="11069653" y="6353514"/>
            <a:ext cx="739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Speaking </a:t>
            </a:r>
            <a:b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</a:br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skills</a:t>
            </a: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E36A8C85-BA20-8CB3-DB5A-B8D1222E9E60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26123" y="5847887"/>
            <a:ext cx="426364" cy="426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912734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B2467D-F9F0-94C7-6AB3-C9A82AFE2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5E011C7-7773-7899-2493-561914DC28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Jobs in Aerospace and the skills involved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9D57AEA-1C80-4F97-1FA7-F5EA37957902}"/>
              </a:ext>
            </a:extLst>
          </p:cNvPr>
          <p:cNvCxnSpPr>
            <a:cxnSpLocks/>
          </p:cNvCxnSpPr>
          <p:nvPr/>
        </p:nvCxnSpPr>
        <p:spPr>
          <a:xfrm>
            <a:off x="6156960" y="1470823"/>
            <a:ext cx="0" cy="5032847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D484779F-35C2-5693-E659-D8C0C809772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6576" y="1505798"/>
            <a:ext cx="1166564" cy="1166564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FCB7EC41-B522-FA5F-C4EB-C733481D8747}"/>
              </a:ext>
            </a:extLst>
          </p:cNvPr>
          <p:cNvSpPr txBox="1"/>
          <p:nvPr/>
        </p:nvSpPr>
        <p:spPr>
          <a:xfrm>
            <a:off x="1855633" y="1658262"/>
            <a:ext cx="4341569" cy="1055608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A </a:t>
            </a:r>
            <a:r>
              <a:rPr lang="en-GB" sz="24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Space Medical Specialist</a:t>
            </a:r>
          </a:p>
          <a:p>
            <a:r>
              <a:rPr lang="en-US" sz="1600" dirty="0">
                <a:solidFill>
                  <a:schemeClr val="bg1"/>
                </a:solidFill>
                <a:latin typeface="+mj-lt"/>
              </a:rPr>
              <a:t>helps astronauts stay healthy before, during and after their space missions.</a:t>
            </a:r>
            <a:endParaRPr lang="en-GB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925845C-7B54-0482-B496-90FA882718EA}"/>
              </a:ext>
            </a:extLst>
          </p:cNvPr>
          <p:cNvSpPr txBox="1"/>
          <p:nvPr/>
        </p:nvSpPr>
        <p:spPr>
          <a:xfrm>
            <a:off x="835742" y="2843813"/>
            <a:ext cx="4962317" cy="1464231"/>
          </a:xfrm>
          <a:prstGeom prst="roundRect">
            <a:avLst/>
          </a:prstGeom>
          <a:noFill/>
          <a:ln>
            <a:solidFill>
              <a:srgbClr val="ED7D3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+mj-lt"/>
              </a:rPr>
              <a:t>They check astronauts' health, help them exercise, and make sure they know what to do if they feel unwell in space.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+mj-lt"/>
              </a:rPr>
              <a:t>They also study how living in space affects the human body.</a:t>
            </a:r>
            <a:endParaRPr lang="en-GB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B254E08-17B6-9F58-E817-CF6988C08006}"/>
              </a:ext>
            </a:extLst>
          </p:cNvPr>
          <p:cNvSpPr txBox="1"/>
          <p:nvPr/>
        </p:nvSpPr>
        <p:spPr>
          <a:xfrm>
            <a:off x="1624531" y="4986701"/>
            <a:ext cx="3106330" cy="510778"/>
          </a:xfrm>
          <a:prstGeom prst="roundRect">
            <a:avLst/>
          </a:prstGeom>
          <a:noFill/>
          <a:ln>
            <a:solidFill>
              <a:srgbClr val="00A7B5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GB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Skills</a:t>
            </a:r>
            <a:r>
              <a:rPr lang="en-GB" sz="16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involved in this role: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5D1012FF-3D30-6D73-16B5-64429028CD70}"/>
              </a:ext>
            </a:extLst>
          </p:cNvPr>
          <p:cNvSpPr txBox="1"/>
          <p:nvPr/>
        </p:nvSpPr>
        <p:spPr>
          <a:xfrm>
            <a:off x="6455837" y="1623682"/>
            <a:ext cx="3956820" cy="1055608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A </a:t>
            </a:r>
            <a:r>
              <a:rPr lang="en-GB" sz="24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Safety Specialist</a:t>
            </a:r>
          </a:p>
          <a:p>
            <a:pPr fontAlgn="t">
              <a:buNone/>
            </a:pPr>
            <a:r>
              <a:rPr lang="en-US" sz="1600" dirty="0">
                <a:solidFill>
                  <a:schemeClr val="bg1"/>
                </a:solidFill>
                <a:latin typeface="+mj-lt"/>
              </a:rPr>
              <a:t>makes sure that space missions are as safe as possible.</a:t>
            </a:r>
            <a:endParaRPr lang="en-GB" sz="16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95" name="Picture 94">
            <a:extLst>
              <a:ext uri="{FF2B5EF4-FFF2-40B4-BE49-F238E27FC236}">
                <a16:creationId xmlns:a16="http://schemas.microsoft.com/office/drawing/2014/main" id="{24A4A472-55E6-C06C-2027-72872B0268E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10347" y="1499389"/>
            <a:ext cx="1166564" cy="1179383"/>
          </a:xfrm>
          <a:prstGeom prst="rect">
            <a:avLst/>
          </a:prstGeom>
        </p:spPr>
      </p:pic>
      <p:sp>
        <p:nvSpPr>
          <p:cNvPr id="100" name="TextBox 99">
            <a:extLst>
              <a:ext uri="{FF2B5EF4-FFF2-40B4-BE49-F238E27FC236}">
                <a16:creationId xmlns:a16="http://schemas.microsoft.com/office/drawing/2014/main" id="{88412D5F-D07F-E4D2-5AFA-90A6AA598286}"/>
              </a:ext>
            </a:extLst>
          </p:cNvPr>
          <p:cNvSpPr txBox="1"/>
          <p:nvPr/>
        </p:nvSpPr>
        <p:spPr>
          <a:xfrm>
            <a:off x="6515860" y="2897101"/>
            <a:ext cx="4512401" cy="1736646"/>
          </a:xfrm>
          <a:prstGeom prst="roundRect">
            <a:avLst/>
          </a:prstGeom>
          <a:noFill/>
          <a:ln>
            <a:solidFill>
              <a:srgbClr val="00A7B5"/>
            </a:solidFill>
          </a:ln>
        </p:spPr>
        <p:txBody>
          <a:bodyPr wrap="square" rtlCol="0">
            <a:spAutoFit/>
          </a:bodyPr>
          <a:lstStyle/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+mj-lt"/>
              </a:rPr>
              <a:t>They check equipment, look for problems that might cause accidents, and help create safety rules for astronauts and engineers to follow.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+mj-lt"/>
              </a:rPr>
              <a:t>Safety specialists help to assess the risks of going into space.</a:t>
            </a:r>
            <a:endParaRPr lang="en-GB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9FF7B12E-4284-4EC7-DFAA-DC5AEC1D74DC}"/>
              </a:ext>
            </a:extLst>
          </p:cNvPr>
          <p:cNvSpPr txBox="1"/>
          <p:nvPr/>
        </p:nvSpPr>
        <p:spPr>
          <a:xfrm>
            <a:off x="7517208" y="4984414"/>
            <a:ext cx="3106330" cy="510778"/>
          </a:xfrm>
          <a:prstGeom prst="roundRect">
            <a:avLst/>
          </a:prstGeom>
          <a:noFill/>
          <a:ln>
            <a:solidFill>
              <a:srgbClr val="ED7D3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GB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Skills</a:t>
            </a:r>
            <a:r>
              <a:rPr lang="en-GB" sz="16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involved in this role: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7173E75-93A4-AF3D-43B8-5ACE268259F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43744" y="5845859"/>
            <a:ext cx="426364" cy="426364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65A29715-B6DF-B71F-029A-49A273BC7EBF}"/>
              </a:ext>
            </a:extLst>
          </p:cNvPr>
          <p:cNvSpPr txBox="1"/>
          <p:nvPr/>
        </p:nvSpPr>
        <p:spPr>
          <a:xfrm>
            <a:off x="1219923" y="6297156"/>
            <a:ext cx="1078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Problem solving  skills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152858C-1BD9-987A-B39B-EFFEE58B0507}"/>
              </a:ext>
            </a:extLst>
          </p:cNvPr>
          <p:cNvSpPr txBox="1"/>
          <p:nvPr/>
        </p:nvSpPr>
        <p:spPr>
          <a:xfrm>
            <a:off x="7627747" y="6297156"/>
            <a:ext cx="702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Planning </a:t>
            </a:r>
            <a:b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</a:br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skills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B12883C-CEA9-13CD-1561-6792FFF2397F}"/>
              </a:ext>
            </a:extLst>
          </p:cNvPr>
          <p:cNvSpPr txBox="1"/>
          <p:nvPr/>
        </p:nvSpPr>
        <p:spPr>
          <a:xfrm>
            <a:off x="9878692" y="6297156"/>
            <a:ext cx="889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Adaptability </a:t>
            </a:r>
            <a:b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</a:br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skills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BCD172B6-0606-7574-4309-82E67402DDE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00116" y="5845859"/>
            <a:ext cx="426364" cy="426364"/>
          </a:xfrm>
          <a:prstGeom prst="rect">
            <a:avLst/>
          </a:prstGeom>
        </p:spPr>
      </p:pic>
      <p:pic>
        <p:nvPicPr>
          <p:cNvPr id="44" name="Graphic 43" descr="Line arrow: Counter-clockwise curve with solid fill">
            <a:extLst>
              <a:ext uri="{FF2B5EF4-FFF2-40B4-BE49-F238E27FC236}">
                <a16:creationId xmlns:a16="http://schemas.microsoft.com/office/drawing/2014/main" id="{06F73FEB-00CD-91F6-61D1-61479FEB72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5326180">
            <a:off x="561353" y="4881251"/>
            <a:ext cx="999301" cy="999301"/>
          </a:xfrm>
          <a:prstGeom prst="rect">
            <a:avLst/>
          </a:prstGeom>
        </p:spPr>
      </p:pic>
      <p:pic>
        <p:nvPicPr>
          <p:cNvPr id="50" name="Graphic 49" descr="Line arrow: Counter-clockwise curve with solid fill">
            <a:extLst>
              <a:ext uri="{FF2B5EF4-FFF2-40B4-BE49-F238E27FC236}">
                <a16:creationId xmlns:a16="http://schemas.microsoft.com/office/drawing/2014/main" id="{1439555A-8055-89AD-3B1A-345648AC130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6273820" flipH="1">
            <a:off x="10668025" y="4877041"/>
            <a:ext cx="999301" cy="999301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2EB6EE22-34C3-F433-9281-9D160D45D9A8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240246" y="5845859"/>
            <a:ext cx="426364" cy="426364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0618E5E3-B322-A59C-5AD5-BDCE33C64193}"/>
              </a:ext>
            </a:extLst>
          </p:cNvPr>
          <p:cNvSpPr txBox="1"/>
          <p:nvPr/>
        </p:nvSpPr>
        <p:spPr>
          <a:xfrm>
            <a:off x="163124" y="6297156"/>
            <a:ext cx="580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Health </a:t>
            </a:r>
            <a:b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</a:br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skills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54F927A9-20F8-A086-D977-6A40ACA3AEA7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47242" y="5845859"/>
            <a:ext cx="431427" cy="426364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FCBDA28A-3822-F21E-1CC0-1CA4B0148E01}"/>
              </a:ext>
            </a:extLst>
          </p:cNvPr>
          <p:cNvSpPr txBox="1"/>
          <p:nvPr/>
        </p:nvSpPr>
        <p:spPr>
          <a:xfrm>
            <a:off x="2750060" y="6297156"/>
            <a:ext cx="667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Science </a:t>
            </a:r>
            <a:b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</a:br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skills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DD21D84C-538D-AC69-0620-5FF392D76CAF}"/>
              </a:ext>
            </a:extLst>
          </p:cNvPr>
          <p:cNvSpPr txBox="1"/>
          <p:nvPr/>
        </p:nvSpPr>
        <p:spPr>
          <a:xfrm>
            <a:off x="4035644" y="6297156"/>
            <a:ext cx="728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Listening </a:t>
            </a:r>
            <a:b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</a:br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skills</a:t>
            </a:r>
          </a:p>
        </p:txBody>
      </p:sp>
      <p:pic>
        <p:nvPicPr>
          <p:cNvPr id="67" name="Picture 66">
            <a:extLst>
              <a:ext uri="{FF2B5EF4-FFF2-40B4-BE49-F238E27FC236}">
                <a16:creationId xmlns:a16="http://schemas.microsoft.com/office/drawing/2014/main" id="{5D4B3116-8013-EAE5-EE49-0C0E23C548D9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55803" y="5845859"/>
            <a:ext cx="421359" cy="426364"/>
          </a:xfrm>
          <a:prstGeom prst="rect">
            <a:avLst/>
          </a:prstGeom>
        </p:spPr>
      </p:pic>
      <p:pic>
        <p:nvPicPr>
          <p:cNvPr id="94" name="Picture 93">
            <a:extLst>
              <a:ext uri="{FF2B5EF4-FFF2-40B4-BE49-F238E27FC236}">
                <a16:creationId xmlns:a16="http://schemas.microsoft.com/office/drawing/2014/main" id="{527174C5-5ECD-DEDF-3DCD-7B96FFA07FDB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54296" y="5845859"/>
            <a:ext cx="421359" cy="426364"/>
          </a:xfrm>
          <a:prstGeom prst="rect">
            <a:avLst/>
          </a:prstGeom>
        </p:spPr>
      </p:pic>
      <p:sp>
        <p:nvSpPr>
          <p:cNvPr id="96" name="TextBox 95">
            <a:extLst>
              <a:ext uri="{FF2B5EF4-FFF2-40B4-BE49-F238E27FC236}">
                <a16:creationId xmlns:a16="http://schemas.microsoft.com/office/drawing/2014/main" id="{54AF4D68-1443-E7BE-6107-97A6609159FE}"/>
              </a:ext>
            </a:extLst>
          </p:cNvPr>
          <p:cNvSpPr txBox="1"/>
          <p:nvPr/>
        </p:nvSpPr>
        <p:spPr>
          <a:xfrm>
            <a:off x="5418754" y="6297156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Food </a:t>
            </a:r>
            <a:b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</a:br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skills</a:t>
            </a:r>
          </a:p>
        </p:txBody>
      </p:sp>
      <p:pic>
        <p:nvPicPr>
          <p:cNvPr id="106" name="Picture 105">
            <a:extLst>
              <a:ext uri="{FF2B5EF4-FFF2-40B4-BE49-F238E27FC236}">
                <a16:creationId xmlns:a16="http://schemas.microsoft.com/office/drawing/2014/main" id="{60B7D870-D951-F8BD-8A09-89A89441283E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41340" y="5845859"/>
            <a:ext cx="421359" cy="426364"/>
          </a:xfrm>
          <a:prstGeom prst="rect">
            <a:avLst/>
          </a:prstGeom>
        </p:spPr>
      </p:pic>
      <p:sp>
        <p:nvSpPr>
          <p:cNvPr id="107" name="TextBox 106">
            <a:extLst>
              <a:ext uri="{FF2B5EF4-FFF2-40B4-BE49-F238E27FC236}">
                <a16:creationId xmlns:a16="http://schemas.microsoft.com/office/drawing/2014/main" id="{D4A04451-55B2-9C20-FF44-00A8E282671B}"/>
              </a:ext>
            </a:extLst>
          </p:cNvPr>
          <p:cNvSpPr txBox="1"/>
          <p:nvPr/>
        </p:nvSpPr>
        <p:spPr>
          <a:xfrm>
            <a:off x="11096794" y="6297156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Cleaning </a:t>
            </a:r>
            <a:b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</a:br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skills</a:t>
            </a:r>
          </a:p>
        </p:txBody>
      </p:sp>
      <p:pic>
        <p:nvPicPr>
          <p:cNvPr id="112" name="Picture 111">
            <a:extLst>
              <a:ext uri="{FF2B5EF4-FFF2-40B4-BE49-F238E27FC236}">
                <a16:creationId xmlns:a16="http://schemas.microsoft.com/office/drawing/2014/main" id="{795B9BA6-9657-41FB-43AD-C1984C089C4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47545" y="5845859"/>
            <a:ext cx="426364" cy="426364"/>
          </a:xfrm>
          <a:prstGeom prst="rect">
            <a:avLst/>
          </a:prstGeom>
        </p:spPr>
      </p:pic>
      <p:sp>
        <p:nvSpPr>
          <p:cNvPr id="113" name="TextBox 112">
            <a:extLst>
              <a:ext uri="{FF2B5EF4-FFF2-40B4-BE49-F238E27FC236}">
                <a16:creationId xmlns:a16="http://schemas.microsoft.com/office/drawing/2014/main" id="{4A054D28-8481-2222-D474-53125A948420}"/>
              </a:ext>
            </a:extLst>
          </p:cNvPr>
          <p:cNvSpPr txBox="1"/>
          <p:nvPr/>
        </p:nvSpPr>
        <p:spPr>
          <a:xfrm>
            <a:off x="6321272" y="6297156"/>
            <a:ext cx="1078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Problem solving  skills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3368AD79-2712-41F0-24F9-477FE799C96C}"/>
              </a:ext>
            </a:extLst>
          </p:cNvPr>
          <p:cNvSpPr txBox="1"/>
          <p:nvPr/>
        </p:nvSpPr>
        <p:spPr>
          <a:xfrm>
            <a:off x="8781083" y="6297156"/>
            <a:ext cx="80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Teamwork </a:t>
            </a:r>
            <a:b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</a:br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skills</a:t>
            </a:r>
          </a:p>
        </p:txBody>
      </p:sp>
      <p:pic>
        <p:nvPicPr>
          <p:cNvPr id="116" name="Picture 115">
            <a:extLst>
              <a:ext uri="{FF2B5EF4-FFF2-40B4-BE49-F238E27FC236}">
                <a16:creationId xmlns:a16="http://schemas.microsoft.com/office/drawing/2014/main" id="{624E59FB-D03A-7A7A-0264-7BC16C51F446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63895" y="5845859"/>
            <a:ext cx="421359" cy="426364"/>
          </a:xfrm>
          <a:prstGeom prst="rect">
            <a:avLst/>
          </a:prstGeom>
        </p:spPr>
      </p:pic>
      <p:pic>
        <p:nvPicPr>
          <p:cNvPr id="117" name="Picture 116">
            <a:extLst>
              <a:ext uri="{FF2B5EF4-FFF2-40B4-BE49-F238E27FC236}">
                <a16:creationId xmlns:a16="http://schemas.microsoft.com/office/drawing/2014/main" id="{7C43A25F-0F57-90AF-5DEB-6955E508D92D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88771" y="5833826"/>
            <a:ext cx="460262" cy="460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621853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AB9C62-5F04-393D-7771-EB1BE2E20E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57032E2-660B-0780-CAB1-DC902D54B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Jobs in Aerospace and the skills involved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942E1A1-F93E-6244-55F1-E639CC846957}"/>
              </a:ext>
            </a:extLst>
          </p:cNvPr>
          <p:cNvCxnSpPr>
            <a:cxnSpLocks/>
          </p:cNvCxnSpPr>
          <p:nvPr/>
        </p:nvCxnSpPr>
        <p:spPr>
          <a:xfrm>
            <a:off x="6156960" y="1470823"/>
            <a:ext cx="0" cy="5032847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338E14B7-BEDF-EE3C-230A-02A91449075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6576" y="1505798"/>
            <a:ext cx="1166564" cy="1166564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1AF69D48-B3B6-0644-4F99-2B69F85ADFC3}"/>
              </a:ext>
            </a:extLst>
          </p:cNvPr>
          <p:cNvSpPr txBox="1"/>
          <p:nvPr/>
        </p:nvSpPr>
        <p:spPr>
          <a:xfrm>
            <a:off x="1855633" y="1658262"/>
            <a:ext cx="4140116" cy="783193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An </a:t>
            </a:r>
            <a:r>
              <a:rPr lang="en-GB" sz="24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Astronaut </a:t>
            </a:r>
            <a:r>
              <a:rPr lang="en-US" sz="1600" dirty="0">
                <a:solidFill>
                  <a:schemeClr val="bg1"/>
                </a:solidFill>
                <a:latin typeface="+mj-lt"/>
              </a:rPr>
              <a:t>travels into space </a:t>
            </a:r>
            <a:br>
              <a:rPr lang="en-US" sz="1600" dirty="0">
                <a:solidFill>
                  <a:schemeClr val="bg1"/>
                </a:solidFill>
                <a:latin typeface="+mj-lt"/>
              </a:rPr>
            </a:br>
            <a:r>
              <a:rPr lang="en-US" sz="1600" dirty="0">
                <a:solidFill>
                  <a:schemeClr val="bg1"/>
                </a:solidFill>
                <a:latin typeface="+mj-lt"/>
              </a:rPr>
              <a:t>to explore and carry out experiments.</a:t>
            </a:r>
            <a:endParaRPr lang="en-GB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D811F74-D867-443E-B592-5D8584CB3192}"/>
              </a:ext>
            </a:extLst>
          </p:cNvPr>
          <p:cNvSpPr txBox="1"/>
          <p:nvPr/>
        </p:nvSpPr>
        <p:spPr>
          <a:xfrm>
            <a:off x="835742" y="2843813"/>
            <a:ext cx="4962317" cy="2009061"/>
          </a:xfrm>
          <a:prstGeom prst="roundRect">
            <a:avLst/>
          </a:prstGeom>
          <a:noFill/>
          <a:ln>
            <a:solidFill>
              <a:srgbClr val="ED7D3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+mj-lt"/>
              </a:rPr>
              <a:t>They help scientists learn more about our universe.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+mj-lt"/>
              </a:rPr>
              <a:t>Astronauts work as part of a team, operate spacecraft, solve problems, and often spend months training for their missions.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+mj-lt"/>
              </a:rPr>
              <a:t>They often have specialist roles, such as commander, pilot or mission specialist.</a:t>
            </a:r>
            <a:endParaRPr lang="en-GB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0142FE2-1C65-F208-CEE3-AA22DCA26041}"/>
              </a:ext>
            </a:extLst>
          </p:cNvPr>
          <p:cNvSpPr txBox="1"/>
          <p:nvPr/>
        </p:nvSpPr>
        <p:spPr>
          <a:xfrm>
            <a:off x="1624531" y="4986701"/>
            <a:ext cx="3106330" cy="510778"/>
          </a:xfrm>
          <a:prstGeom prst="roundRect">
            <a:avLst/>
          </a:prstGeom>
          <a:noFill/>
          <a:ln>
            <a:solidFill>
              <a:srgbClr val="00A7B5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GB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Skills</a:t>
            </a:r>
            <a:r>
              <a:rPr lang="en-GB" sz="16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involved in this role: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54C096B0-3C35-81A1-BC64-BB7FB6354423}"/>
              </a:ext>
            </a:extLst>
          </p:cNvPr>
          <p:cNvSpPr txBox="1"/>
          <p:nvPr/>
        </p:nvSpPr>
        <p:spPr>
          <a:xfrm>
            <a:off x="6455836" y="1623682"/>
            <a:ext cx="4650015" cy="1055608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A </a:t>
            </a:r>
            <a:r>
              <a:rPr lang="en-GB" sz="24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Spacesuit Technician</a:t>
            </a:r>
          </a:p>
          <a:p>
            <a:pPr fontAlgn="t">
              <a:buNone/>
            </a:pPr>
            <a:r>
              <a:rPr lang="en-US" sz="1600" dirty="0">
                <a:solidFill>
                  <a:schemeClr val="bg1"/>
                </a:solidFill>
                <a:latin typeface="+mj-lt"/>
              </a:rPr>
              <a:t>builds and checks spacesuits and helps astronauts get into them before launch</a:t>
            </a:r>
            <a:endParaRPr lang="en-GB" sz="16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95" name="Picture 94">
            <a:extLst>
              <a:ext uri="{FF2B5EF4-FFF2-40B4-BE49-F238E27FC236}">
                <a16:creationId xmlns:a16="http://schemas.microsoft.com/office/drawing/2014/main" id="{2DB9929F-4DF4-95B0-3F6A-3A4AF6EB8E2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10347" y="1505798"/>
            <a:ext cx="1166564" cy="1166564"/>
          </a:xfrm>
          <a:prstGeom prst="rect">
            <a:avLst/>
          </a:prstGeom>
        </p:spPr>
      </p:pic>
      <p:sp>
        <p:nvSpPr>
          <p:cNvPr id="100" name="TextBox 99">
            <a:extLst>
              <a:ext uri="{FF2B5EF4-FFF2-40B4-BE49-F238E27FC236}">
                <a16:creationId xmlns:a16="http://schemas.microsoft.com/office/drawing/2014/main" id="{7CBE17C0-6A50-A1C9-5BF5-76DB16546201}"/>
              </a:ext>
            </a:extLst>
          </p:cNvPr>
          <p:cNvSpPr txBox="1"/>
          <p:nvPr/>
        </p:nvSpPr>
        <p:spPr>
          <a:xfrm>
            <a:off x="6515860" y="2897101"/>
            <a:ext cx="4512401" cy="2009061"/>
          </a:xfrm>
          <a:prstGeom prst="roundRect">
            <a:avLst/>
          </a:prstGeom>
          <a:noFill/>
          <a:ln>
            <a:solidFill>
              <a:srgbClr val="00A7B5"/>
            </a:solidFill>
          </a:ln>
        </p:spPr>
        <p:txBody>
          <a:bodyPr wrap="square" rtlCol="0">
            <a:spAutoFit/>
          </a:bodyPr>
          <a:lstStyle/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+mj-lt"/>
              </a:rPr>
              <a:t>Spacesuit technicians make sure astronauts are safe in space.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+mj-lt"/>
              </a:rPr>
              <a:t>They check the suit to ensure it can provide air and protect them from the harsh conditions of space.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+mj-lt"/>
              </a:rPr>
              <a:t>They help them get into their suits just before launch.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CA612F68-3BDC-3934-24E8-4BA54A9D7616}"/>
              </a:ext>
            </a:extLst>
          </p:cNvPr>
          <p:cNvSpPr txBox="1"/>
          <p:nvPr/>
        </p:nvSpPr>
        <p:spPr>
          <a:xfrm>
            <a:off x="7517208" y="4984414"/>
            <a:ext cx="3106330" cy="510778"/>
          </a:xfrm>
          <a:prstGeom prst="roundRect">
            <a:avLst/>
          </a:prstGeom>
          <a:noFill/>
          <a:ln>
            <a:solidFill>
              <a:srgbClr val="ED7D3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GB" sz="2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Skills</a:t>
            </a:r>
            <a:r>
              <a:rPr lang="en-GB" sz="16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 involved in this role: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5D5B8C9-242E-F9C6-50B9-25C9C2F6FD8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34489" y="5837732"/>
            <a:ext cx="426364" cy="426364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46F84CFB-B6F3-B2ED-5803-73F6E7209924}"/>
              </a:ext>
            </a:extLst>
          </p:cNvPr>
          <p:cNvSpPr txBox="1"/>
          <p:nvPr/>
        </p:nvSpPr>
        <p:spPr>
          <a:xfrm>
            <a:off x="1219922" y="6289029"/>
            <a:ext cx="1078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Problem solving  skills</a:t>
            </a: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726E81C0-309F-C020-045E-92BBDBFC3CD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23096" y="5837732"/>
            <a:ext cx="426364" cy="426364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EE02373E-70D0-3600-B2C2-996250F79A32}"/>
              </a:ext>
            </a:extLst>
          </p:cNvPr>
          <p:cNvSpPr txBox="1"/>
          <p:nvPr/>
        </p:nvSpPr>
        <p:spPr>
          <a:xfrm>
            <a:off x="10896823" y="6289029"/>
            <a:ext cx="1078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Problem solving  skills</a:t>
            </a:r>
          </a:p>
        </p:txBody>
      </p:sp>
      <p:pic>
        <p:nvPicPr>
          <p:cNvPr id="44" name="Graphic 43" descr="Line arrow: Counter-clockwise curve with solid fill">
            <a:extLst>
              <a:ext uri="{FF2B5EF4-FFF2-40B4-BE49-F238E27FC236}">
                <a16:creationId xmlns:a16="http://schemas.microsoft.com/office/drawing/2014/main" id="{81CA9BF0-9275-8C7D-74A2-FC2A078E8C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5326180">
            <a:off x="561353" y="4881251"/>
            <a:ext cx="999301" cy="999301"/>
          </a:xfrm>
          <a:prstGeom prst="rect">
            <a:avLst/>
          </a:prstGeom>
        </p:spPr>
      </p:pic>
      <p:pic>
        <p:nvPicPr>
          <p:cNvPr id="50" name="Graphic 49" descr="Line arrow: Counter-clockwise curve with solid fill">
            <a:extLst>
              <a:ext uri="{FF2B5EF4-FFF2-40B4-BE49-F238E27FC236}">
                <a16:creationId xmlns:a16="http://schemas.microsoft.com/office/drawing/2014/main" id="{687510A3-A03C-76F5-F70B-95B177BA83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6273820" flipH="1">
            <a:off x="10668025" y="4877041"/>
            <a:ext cx="999301" cy="999301"/>
          </a:xfrm>
          <a:prstGeom prst="rect">
            <a:avLst/>
          </a:prstGeom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A97A2B5D-C7E1-9280-E25B-C84DF369E448}"/>
              </a:ext>
            </a:extLst>
          </p:cNvPr>
          <p:cNvSpPr txBox="1"/>
          <p:nvPr/>
        </p:nvSpPr>
        <p:spPr>
          <a:xfrm>
            <a:off x="7715786" y="6289029"/>
            <a:ext cx="6270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Sewing </a:t>
            </a:r>
            <a:b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</a:br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skills</a:t>
            </a: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C6FCCF24-ED8A-88D8-63A3-2DDB42E3FF41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21119" y="5837732"/>
            <a:ext cx="426364" cy="426364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94A8CC03-B136-9158-FD04-89AB79C0980D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43147" y="5837732"/>
            <a:ext cx="431427" cy="426364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3CA0C4AD-D9F9-2079-C69F-4A924CE0F5DB}"/>
              </a:ext>
            </a:extLst>
          </p:cNvPr>
          <p:cNvSpPr txBox="1"/>
          <p:nvPr/>
        </p:nvSpPr>
        <p:spPr>
          <a:xfrm>
            <a:off x="4054683" y="6289029"/>
            <a:ext cx="70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Exercise </a:t>
            </a:r>
            <a:b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</a:br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skills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CC7BC3BC-84FB-970A-E9A7-691C8C7A5706}"/>
              </a:ext>
            </a:extLst>
          </p:cNvPr>
          <p:cNvSpPr txBox="1"/>
          <p:nvPr/>
        </p:nvSpPr>
        <p:spPr>
          <a:xfrm>
            <a:off x="2620482" y="6289029"/>
            <a:ext cx="889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Adaptability </a:t>
            </a:r>
            <a:b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</a:br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skills</a:t>
            </a: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E06ECAB1-A2C4-7F86-32B8-C3DAB633296F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38818" y="5837732"/>
            <a:ext cx="426364" cy="426364"/>
          </a:xfrm>
          <a:prstGeom prst="rect">
            <a:avLst/>
          </a:prstGeom>
        </p:spPr>
      </p:pic>
      <p:sp>
        <p:nvSpPr>
          <p:cNvPr id="94" name="TextBox 93">
            <a:extLst>
              <a:ext uri="{FF2B5EF4-FFF2-40B4-BE49-F238E27FC236}">
                <a16:creationId xmlns:a16="http://schemas.microsoft.com/office/drawing/2014/main" id="{0527D071-9F64-F235-60F3-DCAD44B215D2}"/>
              </a:ext>
            </a:extLst>
          </p:cNvPr>
          <p:cNvSpPr txBox="1"/>
          <p:nvPr/>
        </p:nvSpPr>
        <p:spPr>
          <a:xfrm>
            <a:off x="5296071" y="6289029"/>
            <a:ext cx="739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Speaking </a:t>
            </a:r>
            <a:b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</a:br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skills</a:t>
            </a:r>
          </a:p>
        </p:txBody>
      </p:sp>
      <p:pic>
        <p:nvPicPr>
          <p:cNvPr id="96" name="Picture 95">
            <a:extLst>
              <a:ext uri="{FF2B5EF4-FFF2-40B4-BE49-F238E27FC236}">
                <a16:creationId xmlns:a16="http://schemas.microsoft.com/office/drawing/2014/main" id="{FAEEA416-1E44-65B3-46F1-15C279E76DC9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52541" y="5837732"/>
            <a:ext cx="426364" cy="426364"/>
          </a:xfrm>
          <a:prstGeom prst="rect">
            <a:avLst/>
          </a:prstGeom>
        </p:spPr>
      </p:pic>
      <p:sp>
        <p:nvSpPr>
          <p:cNvPr id="102" name="TextBox 101">
            <a:extLst>
              <a:ext uri="{FF2B5EF4-FFF2-40B4-BE49-F238E27FC236}">
                <a16:creationId xmlns:a16="http://schemas.microsoft.com/office/drawing/2014/main" id="{8AA13790-0BF7-2BD6-FBF4-7E65803E5648}"/>
              </a:ext>
            </a:extLst>
          </p:cNvPr>
          <p:cNvSpPr txBox="1"/>
          <p:nvPr/>
        </p:nvSpPr>
        <p:spPr>
          <a:xfrm>
            <a:off x="42529" y="6289029"/>
            <a:ext cx="80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Teamwork </a:t>
            </a:r>
            <a:b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</a:br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skills</a:t>
            </a:r>
          </a:p>
        </p:txBody>
      </p:sp>
      <p:pic>
        <p:nvPicPr>
          <p:cNvPr id="103" name="Picture 102">
            <a:extLst>
              <a:ext uri="{FF2B5EF4-FFF2-40B4-BE49-F238E27FC236}">
                <a16:creationId xmlns:a16="http://schemas.microsoft.com/office/drawing/2014/main" id="{15CE95ED-9872-8656-6FAC-B6D56A8521A0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5165" y="5837732"/>
            <a:ext cx="421359" cy="426364"/>
          </a:xfrm>
          <a:prstGeom prst="rect">
            <a:avLst/>
          </a:prstGeom>
        </p:spPr>
      </p:pic>
      <p:sp>
        <p:nvSpPr>
          <p:cNvPr id="120" name="TextBox 119">
            <a:extLst>
              <a:ext uri="{FF2B5EF4-FFF2-40B4-BE49-F238E27FC236}">
                <a16:creationId xmlns:a16="http://schemas.microsoft.com/office/drawing/2014/main" id="{8705B222-DFFD-1367-72C8-9AD08FC08CB9}"/>
              </a:ext>
            </a:extLst>
          </p:cNvPr>
          <p:cNvSpPr txBox="1"/>
          <p:nvPr/>
        </p:nvSpPr>
        <p:spPr>
          <a:xfrm>
            <a:off x="6535517" y="6289029"/>
            <a:ext cx="702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Planning </a:t>
            </a:r>
            <a:b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</a:br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skills</a:t>
            </a:r>
          </a:p>
        </p:txBody>
      </p:sp>
      <p:pic>
        <p:nvPicPr>
          <p:cNvPr id="123" name="Picture 122">
            <a:extLst>
              <a:ext uri="{FF2B5EF4-FFF2-40B4-BE49-F238E27FC236}">
                <a16:creationId xmlns:a16="http://schemas.microsoft.com/office/drawing/2014/main" id="{E1F5E392-73F8-3472-1499-14F80B4E5E77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56604" y="5816952"/>
            <a:ext cx="460262" cy="460262"/>
          </a:xfrm>
          <a:prstGeom prst="rect">
            <a:avLst/>
          </a:prstGeom>
        </p:spPr>
      </p:pic>
      <p:sp>
        <p:nvSpPr>
          <p:cNvPr id="129" name="TextBox 128">
            <a:extLst>
              <a:ext uri="{FF2B5EF4-FFF2-40B4-BE49-F238E27FC236}">
                <a16:creationId xmlns:a16="http://schemas.microsoft.com/office/drawing/2014/main" id="{DC27CC98-4C2A-9CE1-A81B-EC74625EAD0B}"/>
              </a:ext>
            </a:extLst>
          </p:cNvPr>
          <p:cNvSpPr txBox="1"/>
          <p:nvPr/>
        </p:nvSpPr>
        <p:spPr>
          <a:xfrm>
            <a:off x="10041345" y="6289029"/>
            <a:ext cx="5501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Maths </a:t>
            </a:r>
            <a:b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</a:br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skills</a:t>
            </a:r>
          </a:p>
        </p:txBody>
      </p:sp>
      <p:pic>
        <p:nvPicPr>
          <p:cNvPr id="130" name="Picture 129">
            <a:extLst>
              <a:ext uri="{FF2B5EF4-FFF2-40B4-BE49-F238E27FC236}">
                <a16:creationId xmlns:a16="http://schemas.microsoft.com/office/drawing/2014/main" id="{280C0D9E-5B7C-9CCB-28D7-C314233BFF6B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87416" y="5837732"/>
            <a:ext cx="431428" cy="426364"/>
          </a:xfrm>
          <a:prstGeom prst="rect">
            <a:avLst/>
          </a:prstGeom>
        </p:spPr>
      </p:pic>
      <p:pic>
        <p:nvPicPr>
          <p:cNvPr id="135" name="Picture 134">
            <a:extLst>
              <a:ext uri="{FF2B5EF4-FFF2-40B4-BE49-F238E27FC236}">
                <a16:creationId xmlns:a16="http://schemas.microsoft.com/office/drawing/2014/main" id="{7F13796B-CF14-0E3F-895D-B6E5D623DB1C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51736" y="5837732"/>
            <a:ext cx="431427" cy="426364"/>
          </a:xfrm>
          <a:prstGeom prst="rect">
            <a:avLst/>
          </a:prstGeom>
        </p:spPr>
      </p:pic>
      <p:sp>
        <p:nvSpPr>
          <p:cNvPr id="136" name="TextBox 135">
            <a:extLst>
              <a:ext uri="{FF2B5EF4-FFF2-40B4-BE49-F238E27FC236}">
                <a16:creationId xmlns:a16="http://schemas.microsoft.com/office/drawing/2014/main" id="{4AFB2FE6-DB17-80C8-BA89-73FF5FD19F74}"/>
              </a:ext>
            </a:extLst>
          </p:cNvPr>
          <p:cNvSpPr txBox="1"/>
          <p:nvPr/>
        </p:nvSpPr>
        <p:spPr>
          <a:xfrm>
            <a:off x="8833475" y="6289029"/>
            <a:ext cx="667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Science </a:t>
            </a:r>
            <a:b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</a:br>
            <a:r>
              <a:rPr lang="en-US" sz="9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skills</a:t>
            </a:r>
          </a:p>
        </p:txBody>
      </p:sp>
    </p:spTree>
    <p:extLst>
      <p:ext uri="{BB962C8B-B14F-4D97-AF65-F5344CB8AC3E}">
        <p14:creationId xmlns:p14="http://schemas.microsoft.com/office/powerpoint/2010/main" val="675031978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C758602-169A-F199-266C-8D480860AF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951103">
            <a:off x="346606" y="1966957"/>
            <a:ext cx="4740051" cy="2522439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6A25B1D1-8A1D-4D49-9D53-416607452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208" y="193528"/>
            <a:ext cx="8835950" cy="761132"/>
          </a:xfrm>
        </p:spPr>
        <p:txBody>
          <a:bodyPr/>
          <a:lstStyle/>
          <a:p>
            <a:r>
              <a:rPr lang="en-GB" dirty="0"/>
              <a:t>Follow-on activities…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CE8FA2A-2703-5CDD-E884-375CCFBA93F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16"/>
          <a:stretch>
            <a:fillRect/>
          </a:stretch>
        </p:blipFill>
        <p:spPr>
          <a:xfrm rot="532417">
            <a:off x="71942" y="3852623"/>
            <a:ext cx="4634458" cy="2486281"/>
          </a:xfrm>
          <a:prstGeom prst="rect">
            <a:avLst/>
          </a:prstGeom>
        </p:spPr>
      </p:pic>
      <p:sp>
        <p:nvSpPr>
          <p:cNvPr id="17" name="Rectangle: Rounded Corners 44">
            <a:extLst>
              <a:ext uri="{FF2B5EF4-FFF2-40B4-BE49-F238E27FC236}">
                <a16:creationId xmlns:a16="http://schemas.microsoft.com/office/drawing/2014/main" id="{760A4EBF-ECA6-1049-AC14-6F37D113CB6D}"/>
              </a:ext>
            </a:extLst>
          </p:cNvPr>
          <p:cNvSpPr/>
          <p:nvPr/>
        </p:nvSpPr>
        <p:spPr>
          <a:xfrm>
            <a:off x="253723" y="1265252"/>
            <a:ext cx="4532460" cy="761132"/>
          </a:xfrm>
          <a:prstGeom prst="roundRect">
            <a:avLst>
              <a:gd name="adj" fmla="val 5207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72000" rIns="180000" bIns="72000" rtlCol="0" anchor="t" anchorCtr="0"/>
          <a:lstStyle/>
          <a:p>
            <a:pPr>
              <a:spcAft>
                <a:spcPts val="600"/>
              </a:spcAft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‘Jobs in Aerospace’ Bingo</a:t>
            </a:r>
          </a:p>
        </p:txBody>
      </p:sp>
      <p:pic>
        <p:nvPicPr>
          <p:cNvPr id="21" name="Graphic 20" descr="Close with solid fill">
            <a:extLst>
              <a:ext uri="{FF2B5EF4-FFF2-40B4-BE49-F238E27FC236}">
                <a16:creationId xmlns:a16="http://schemas.microsoft.com/office/drawing/2014/main" id="{8C16D765-0FA3-EFD4-B9F9-BA3A0EB241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0780377">
            <a:off x="2718526" y="1989352"/>
            <a:ext cx="843082" cy="843082"/>
          </a:xfrm>
          <a:prstGeom prst="rect">
            <a:avLst/>
          </a:prstGeom>
        </p:spPr>
      </p:pic>
      <p:pic>
        <p:nvPicPr>
          <p:cNvPr id="23" name="Graphic 22" descr="Close with solid fill">
            <a:extLst>
              <a:ext uri="{FF2B5EF4-FFF2-40B4-BE49-F238E27FC236}">
                <a16:creationId xmlns:a16="http://schemas.microsoft.com/office/drawing/2014/main" id="{12B99039-C695-9C86-8B71-5E10E9A03D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569012">
            <a:off x="2614755" y="4055482"/>
            <a:ext cx="843082" cy="843082"/>
          </a:xfrm>
          <a:prstGeom prst="rect">
            <a:avLst/>
          </a:prstGeom>
        </p:spPr>
      </p:pic>
      <p:pic>
        <p:nvPicPr>
          <p:cNvPr id="25" name="Graphic 24" descr="Close with solid fill">
            <a:extLst>
              <a:ext uri="{FF2B5EF4-FFF2-40B4-BE49-F238E27FC236}">
                <a16:creationId xmlns:a16="http://schemas.microsoft.com/office/drawing/2014/main" id="{032C272A-7687-DB9F-E2F2-8DDE7E0F4F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0780377">
            <a:off x="4049582" y="2984598"/>
            <a:ext cx="843082" cy="843082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E1B4BED-297E-4529-83F2-1AFA2BE4DEB1}"/>
              </a:ext>
            </a:extLst>
          </p:cNvPr>
          <p:cNvSpPr/>
          <p:nvPr/>
        </p:nvSpPr>
        <p:spPr>
          <a:xfrm>
            <a:off x="4626293" y="1645818"/>
            <a:ext cx="7113347" cy="4934486"/>
          </a:xfrm>
          <a:prstGeom prst="roundRect">
            <a:avLst>
              <a:gd name="adj" fmla="val 6296"/>
            </a:avLst>
          </a:prstGeom>
          <a:solidFill>
            <a:schemeClr val="tx1"/>
          </a:solidFill>
          <a:ln w="19050">
            <a:solidFill>
              <a:srgbClr val="ED7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72000" rIns="180000" bIns="72000" rtlCol="0" anchor="t" anchorCtr="0"/>
          <a:lstStyle/>
          <a:p>
            <a:pPr lvl="0">
              <a:defRPr/>
            </a:pPr>
            <a:r>
              <a:rPr lang="en-GB" dirty="0">
                <a:solidFill>
                  <a:srgbClr val="ED7D31"/>
                </a:solidFill>
              </a:rPr>
              <a:t>This is a bingo game, but with names for aerospace jobs instead of numbers. </a:t>
            </a:r>
          </a:p>
          <a:p>
            <a:pPr lvl="0">
              <a:defRPr/>
            </a:pPr>
            <a:endParaRPr lang="en-GB" dirty="0">
              <a:solidFill>
                <a:srgbClr val="ED7D31"/>
              </a:solidFill>
            </a:endParaRPr>
          </a:p>
          <a:p>
            <a:pPr lvl="0">
              <a:defRPr/>
            </a:pPr>
            <a:r>
              <a:rPr lang="en-GB" dirty="0">
                <a:solidFill>
                  <a:srgbClr val="ED7D31"/>
                </a:solidFill>
              </a:rPr>
              <a:t>It can be played in pairs, small groups or independently. </a:t>
            </a:r>
          </a:p>
          <a:p>
            <a:pPr lvl="0">
              <a:defRPr/>
            </a:pPr>
            <a:endParaRPr lang="en-GB" dirty="0">
              <a:solidFill>
                <a:srgbClr val="ED7D31"/>
              </a:solidFill>
            </a:endParaRPr>
          </a:p>
          <a:p>
            <a:pPr lvl="0">
              <a:defRPr/>
            </a:pPr>
            <a:r>
              <a:rPr lang="en-GB" dirty="0">
                <a:solidFill>
                  <a:srgbClr val="ED7D31"/>
                </a:solidFill>
              </a:rPr>
              <a:t>Listen or watch out for the jobs on your board and either mark them off, or put a counter on a job when you see or hear it. </a:t>
            </a:r>
            <a:r>
              <a:rPr lang="en-GB" i="1" dirty="0">
                <a:solidFill>
                  <a:srgbClr val="ED7D31"/>
                </a:solidFill>
              </a:rPr>
              <a:t>Remember if you are given one board each, some of you may have the same ones, so you must pay attention and call out ‘bingo’ first to win! </a:t>
            </a:r>
          </a:p>
          <a:p>
            <a:pPr lvl="0">
              <a:defRPr/>
            </a:pPr>
            <a:endParaRPr lang="en-GB" dirty="0">
              <a:solidFill>
                <a:srgbClr val="ED7D31"/>
              </a:solidFill>
            </a:endParaRPr>
          </a:p>
          <a:p>
            <a:pPr lvl="0">
              <a:defRPr/>
            </a:pPr>
            <a:r>
              <a:rPr lang="en-GB" dirty="0">
                <a:solidFill>
                  <a:srgbClr val="ED7D31"/>
                </a:solidFill>
              </a:rPr>
              <a:t>A winner can be determined by filling a row of 4, or whole board. </a:t>
            </a:r>
          </a:p>
          <a:p>
            <a:pPr lvl="0">
              <a:defRPr/>
            </a:pPr>
            <a:endParaRPr lang="en-GB" dirty="0">
              <a:solidFill>
                <a:srgbClr val="ED7D31"/>
              </a:solidFill>
            </a:endParaRPr>
          </a:p>
          <a:p>
            <a:pPr lvl="0">
              <a:defRPr/>
            </a:pPr>
            <a:r>
              <a:rPr lang="en-GB" dirty="0">
                <a:solidFill>
                  <a:srgbClr val="ED7D31"/>
                </a:solidFill>
              </a:rPr>
              <a:t>You may have to listen for the jobs to be called out, or you may be given a pile of jobs to pick from. </a:t>
            </a:r>
          </a:p>
          <a:p>
            <a:pPr lvl="0">
              <a:defRPr/>
            </a:pPr>
            <a:endParaRPr lang="en-GB" dirty="0">
              <a:solidFill>
                <a:srgbClr val="ED7D31"/>
              </a:solidFill>
            </a:endParaRPr>
          </a:p>
          <a:p>
            <a:pPr lvl="0">
              <a:defRPr/>
            </a:pPr>
            <a:r>
              <a:rPr lang="en-GB" dirty="0">
                <a:solidFill>
                  <a:srgbClr val="ED7D31"/>
                </a:solidFill>
              </a:rPr>
              <a:t>Have fun!</a:t>
            </a:r>
          </a:p>
        </p:txBody>
      </p:sp>
      <p:pic>
        <p:nvPicPr>
          <p:cNvPr id="27" name="Graphic 26" descr="Close with solid fill">
            <a:extLst>
              <a:ext uri="{FF2B5EF4-FFF2-40B4-BE49-F238E27FC236}">
                <a16:creationId xmlns:a16="http://schemas.microsoft.com/office/drawing/2014/main" id="{6D12F8DB-D653-DB4F-35FB-C2AC4844F8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0780377">
            <a:off x="539990" y="2393412"/>
            <a:ext cx="843082" cy="843082"/>
          </a:xfrm>
          <a:prstGeom prst="rect">
            <a:avLst/>
          </a:prstGeom>
        </p:spPr>
      </p:pic>
      <p:pic>
        <p:nvPicPr>
          <p:cNvPr id="29" name="Graphic 28" descr="Close with solid fill">
            <a:extLst>
              <a:ext uri="{FF2B5EF4-FFF2-40B4-BE49-F238E27FC236}">
                <a16:creationId xmlns:a16="http://schemas.microsoft.com/office/drawing/2014/main" id="{7F962D38-8C58-C515-934C-09C2E0B735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569012">
            <a:off x="398660" y="3667215"/>
            <a:ext cx="843082" cy="84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520335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GWTP">
  <a:themeElements>
    <a:clrScheme name="GWTP">
      <a:dk1>
        <a:srgbClr val="1E1E1E"/>
      </a:dk1>
      <a:lt1>
        <a:srgbClr val="FFFFFF"/>
      </a:lt1>
      <a:dk2>
        <a:srgbClr val="00A7B5"/>
      </a:dk2>
      <a:lt2>
        <a:srgbClr val="BBDDE6"/>
      </a:lt2>
      <a:accent1>
        <a:srgbClr val="E7E6E6"/>
      </a:accent1>
      <a:accent2>
        <a:srgbClr val="FE8E1D"/>
      </a:accent2>
      <a:accent3>
        <a:srgbClr val="DA291C"/>
      </a:accent3>
      <a:accent4>
        <a:srgbClr val="FFCD00"/>
      </a:accent4>
      <a:accent5>
        <a:srgbClr val="5F8DDA"/>
      </a:accent5>
      <a:accent6>
        <a:srgbClr val="ADCB00"/>
      </a:accent6>
      <a:hlink>
        <a:srgbClr val="1E1E1E"/>
      </a:hlink>
      <a:folHlink>
        <a:srgbClr val="1E1E1E"/>
      </a:folHlink>
    </a:clrScheme>
    <a:fontScheme name="GWTP">
      <a:majorFont>
        <a:latin typeface="Arial Rounded MT Bol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6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sz="1400" dirty="0" err="1" smtClean="0">
            <a:solidFill>
              <a:schemeClr val="bg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GWTP" id="{575CE0EE-30FB-4124-AC8C-A6E47A9B69DC}" vid="{19990993-0986-4889-AA4D-4E4933723D1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218BE42170FE041831313240A268018" ma:contentTypeVersion="19" ma:contentTypeDescription="Create a new document." ma:contentTypeScope="" ma:versionID="d7732dd768f7f01e291f398c37e61e8e">
  <xsd:schema xmlns:xsd="http://www.w3.org/2001/XMLSchema" xmlns:xs="http://www.w3.org/2001/XMLSchema" xmlns:p="http://schemas.microsoft.com/office/2006/metadata/properties" xmlns:ns2="cc2cdf57-53f6-4118-b00f-3813bdca7ec4" xmlns:ns3="0b5cd941-7f29-413b-8737-75c0b438d3cd" targetNamespace="http://schemas.microsoft.com/office/2006/metadata/properties" ma:root="true" ma:fieldsID="1a390d18f72cd4103f77aa56a15ad3b9" ns2:_="" ns3:_="">
    <xsd:import namespace="cc2cdf57-53f6-4118-b00f-3813bdca7ec4"/>
    <xsd:import namespace="0b5cd941-7f29-413b-8737-75c0b438d3c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2cdf57-53f6-4118-b00f-3813bdca7e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84f611b3-844a-4b77-89a9-be995f31a73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5cd941-7f29-413b-8737-75c0b438d3cd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03ca4c9-5640-402e-8c88-7a6d82a8d629}" ma:internalName="TaxCatchAll" ma:showField="CatchAllData" ma:web="0b5cd941-7f29-413b-8737-75c0b438d3c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LengthInSeconds xmlns="cc2cdf57-53f6-4118-b00f-3813bdca7ec4" xsi:nil="true"/>
    <lcf76f155ced4ddcb4097134ff3c332f xmlns="cc2cdf57-53f6-4118-b00f-3813bdca7ec4">
      <Terms xmlns="http://schemas.microsoft.com/office/infopath/2007/PartnerControls"/>
    </lcf76f155ced4ddcb4097134ff3c332f>
    <TaxCatchAll xmlns="0b5cd941-7f29-413b-8737-75c0b438d3cd" xsi:nil="true"/>
  </documentManagement>
</p:properties>
</file>

<file path=customXml/itemProps1.xml><?xml version="1.0" encoding="utf-8"?>
<ds:datastoreItem xmlns:ds="http://schemas.openxmlformats.org/officeDocument/2006/customXml" ds:itemID="{D38891D6-84EB-4058-83D2-7D27826E736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B189187-4B6C-4D93-875E-C16E0AE21F4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c2cdf57-53f6-4118-b00f-3813bdca7ec4"/>
    <ds:schemaRef ds:uri="0b5cd941-7f29-413b-8737-75c0b438d3c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1F9BB03-47BE-492F-8014-D30B85C208E3}">
  <ds:schemaRefs>
    <ds:schemaRef ds:uri="http://schemas.openxmlformats.org/package/2006/metadata/core-properties"/>
    <ds:schemaRef ds:uri="0b5cd941-7f29-413b-8737-75c0b438d3cd"/>
    <ds:schemaRef ds:uri="http://www.w3.org/XML/1998/namespace"/>
    <ds:schemaRef ds:uri="http://purl.org/dc/elements/1.1/"/>
    <ds:schemaRef ds:uri="cc2cdf57-53f6-4118-b00f-3813bdca7ec4"/>
    <ds:schemaRef ds:uri="http://schemas.microsoft.com/office/2006/documentManagement/types"/>
    <ds:schemaRef ds:uri="http://purl.org/dc/dcmitype/"/>
    <ds:schemaRef ds:uri="http://purl.org/dc/terms/"/>
    <ds:schemaRef ds:uri="http://schemas.microsoft.com/office/infopath/2007/PartnerControl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3689</TotalTime>
  <Words>1476</Words>
  <Application>Microsoft Macintosh PowerPoint</Application>
  <PresentationFormat>Widescreen</PresentationFormat>
  <Paragraphs>204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Arial Rounded MT Bold</vt:lpstr>
      <vt:lpstr>Calibri</vt:lpstr>
      <vt:lpstr>GWTP</vt:lpstr>
      <vt:lpstr>PowerPoint Presentation</vt:lpstr>
      <vt:lpstr>Jobs in Aerospace video and activities</vt:lpstr>
      <vt:lpstr>Jobs in Aerospace: Mission phase reminders</vt:lpstr>
      <vt:lpstr>Jobs in Aerospace and the skills involved</vt:lpstr>
      <vt:lpstr>Jobs in Aerospace and the skills involved</vt:lpstr>
      <vt:lpstr>Jobs in Aerospace and the skills involved</vt:lpstr>
      <vt:lpstr>Jobs in Aerospace and the skills involved</vt:lpstr>
      <vt:lpstr>Jobs in Aerospace and the skills involved</vt:lpstr>
      <vt:lpstr>Follow-on activities…</vt:lpstr>
      <vt:lpstr>Follow-on activities…</vt:lpstr>
      <vt:lpstr>Follow-on activities…</vt:lpstr>
      <vt:lpstr>Follow-on activities…</vt:lpstr>
      <vt:lpstr>Plenary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Jeni Trice</dc:creator>
  <cp:lastModifiedBy>Jeni Trice</cp:lastModifiedBy>
  <cp:revision>9</cp:revision>
  <cp:lastPrinted>2019-09-30T06:57:14Z</cp:lastPrinted>
  <dcterms:created xsi:type="dcterms:W3CDTF">2019-03-12T10:40:57Z</dcterms:created>
  <dcterms:modified xsi:type="dcterms:W3CDTF">2026-08-13T17:43:41Z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0x010100C218BE42170FE041831313240A268018</vt:lpwstr>
  </property>
  <property fmtid="{D5CDD505-2E9C-101B-9397-08002B2CF9AE}" pid="3" name="xd_ProgID">
    <vt:lpwstr/>
  </property>
  <property fmtid="{D5CDD505-2E9C-101B-9397-08002B2CF9AE}" pid="4" name="ComplianceAssetId">
    <vt:lpwstr/>
  </property>
  <property fmtid="{D5CDD505-2E9C-101B-9397-08002B2CF9AE}" pid="5" name="TemplateUrl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xd_Signature">
    <vt:bool>false</vt:bool>
  </property>
  <property fmtid="{D5CDD505-2E9C-101B-9397-08002B2CF9AE}" pid="9" name="MSIP_Label_0dbe1af3-6323-4f56-9271-8eead9599d8b_Enabled">
    <vt:lpwstr>true</vt:lpwstr>
  </property>
  <property fmtid="{D5CDD505-2E9C-101B-9397-08002B2CF9AE}" pid="10" name="MSIP_Label_0dbe1af3-6323-4f56-9271-8eead9599d8b_SetDate">
    <vt:lpwstr>2022-06-06T09:05:58Z</vt:lpwstr>
  </property>
  <property fmtid="{D5CDD505-2E9C-101B-9397-08002B2CF9AE}" pid="11" name="MSIP_Label_0dbe1af3-6323-4f56-9271-8eead9599d8b_Method">
    <vt:lpwstr>Privileged</vt:lpwstr>
  </property>
  <property fmtid="{D5CDD505-2E9C-101B-9397-08002B2CF9AE}" pid="12" name="MSIP_Label_0dbe1af3-6323-4f56-9271-8eead9599d8b_Name">
    <vt:lpwstr>Business Use Only</vt:lpwstr>
  </property>
  <property fmtid="{D5CDD505-2E9C-101B-9397-08002B2CF9AE}" pid="13" name="MSIP_Label_0dbe1af3-6323-4f56-9271-8eead9599d8b_SiteId">
    <vt:lpwstr>02af5f5e-dd71-4056-8090-3e7b436a65db</vt:lpwstr>
  </property>
  <property fmtid="{D5CDD505-2E9C-101B-9397-08002B2CF9AE}" pid="14" name="MSIP_Label_0dbe1af3-6323-4f56-9271-8eead9599d8b_ActionId">
    <vt:lpwstr>fa07a137-5566-4e4e-a814-83e79f28bb69</vt:lpwstr>
  </property>
  <property fmtid="{D5CDD505-2E9C-101B-9397-08002B2CF9AE}" pid="15" name="MSIP_Label_0dbe1af3-6323-4f56-9271-8eead9599d8b_ContentBits">
    <vt:lpwstr>0</vt:lpwstr>
  </property>
  <property fmtid="{D5CDD505-2E9C-101B-9397-08002B2CF9AE}" pid="16" name="MediaServiceImageTags">
    <vt:lpwstr/>
  </property>
</Properties>
</file>