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4"/>
  </p:sldMasterIdLst>
  <p:notesMasterIdLst>
    <p:notesMasterId r:id="rId29"/>
  </p:notesMasterIdLst>
  <p:handoutMasterIdLst>
    <p:handoutMasterId r:id="rId30"/>
  </p:handoutMasterIdLst>
  <p:sldIdLst>
    <p:sldId id="549" r:id="rId5"/>
    <p:sldId id="550" r:id="rId6"/>
    <p:sldId id="572" r:id="rId7"/>
    <p:sldId id="573" r:id="rId8"/>
    <p:sldId id="509" r:id="rId9"/>
    <p:sldId id="557" r:id="rId10"/>
    <p:sldId id="555" r:id="rId11"/>
    <p:sldId id="556" r:id="rId12"/>
    <p:sldId id="558" r:id="rId13"/>
    <p:sldId id="541" r:id="rId14"/>
    <p:sldId id="560" r:id="rId15"/>
    <p:sldId id="561" r:id="rId16"/>
    <p:sldId id="576" r:id="rId17"/>
    <p:sldId id="562" r:id="rId18"/>
    <p:sldId id="564" r:id="rId19"/>
    <p:sldId id="565" r:id="rId20"/>
    <p:sldId id="567" r:id="rId21"/>
    <p:sldId id="574" r:id="rId22"/>
    <p:sldId id="566" r:id="rId23"/>
    <p:sldId id="570" r:id="rId24"/>
    <p:sldId id="577" r:id="rId25"/>
    <p:sldId id="520" r:id="rId26"/>
    <p:sldId id="523" r:id="rId27"/>
    <p:sldId id="54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477" userDrawn="1">
          <p15:clr>
            <a:srgbClr val="A4A3A4"/>
          </p15:clr>
        </p15:guide>
        <p15:guide id="2" orient="horz" pos="2273" userDrawn="1">
          <p15:clr>
            <a:srgbClr val="A4A3A4"/>
          </p15:clr>
        </p15:guide>
        <p15:guide id="3" pos="302" userDrawn="1">
          <p15:clr>
            <a:srgbClr val="A4A3A4"/>
          </p15:clr>
        </p15:guide>
        <p15:guide id="4" pos="7287" userDrawn="1">
          <p15:clr>
            <a:srgbClr val="A4A3A4"/>
          </p15:clr>
        </p15:guide>
        <p15:guide id="5" pos="4316" userDrawn="1">
          <p15:clr>
            <a:srgbClr val="A4A3A4"/>
          </p15:clr>
        </p15:guide>
        <p15:guide id="6" pos="452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Jeni Trice" initials="JT [2]" lastIdx="6" clrIdx="6">
    <p:extLst>
      <p:ext uri="{19B8F6BF-5375-455C-9EA6-DF929625EA0E}">
        <p15:presenceInfo xmlns:p15="http://schemas.microsoft.com/office/powerpoint/2012/main" userId="2f20b550ad4dacca" providerId="Windows Live"/>
      </p:ext>
    </p:extLst>
  </p:cmAuthor>
  <p:cmAuthor id="1" name="Lara Gee" initials="LG" lastIdx="1" clrIdx="0">
    <p:extLst>
      <p:ext uri="{19B8F6BF-5375-455C-9EA6-DF929625EA0E}">
        <p15:presenceInfo xmlns:p15="http://schemas.microsoft.com/office/powerpoint/2012/main" userId="5a724ad26566e4f1" providerId="Windows Live"/>
      </p:ext>
    </p:extLst>
  </p:cmAuthor>
  <p:cmAuthor id="2" name="Frances Bonnington" initials="FB" lastIdx="13" clrIdx="1">
    <p:extLst>
      <p:ext uri="{19B8F6BF-5375-455C-9EA6-DF929625EA0E}">
        <p15:presenceInfo xmlns:p15="http://schemas.microsoft.com/office/powerpoint/2012/main" userId="S::francesbonnington@fleetpondsociety.onmicrosoft.com::3b6838c0-f499-4e33-9c0c-34fb7fe571da" providerId="AD"/>
      </p:ext>
    </p:extLst>
  </p:cmAuthor>
  <p:cmAuthor id="3" name="Jeni Trice" initials="JT" lastIdx="15" clrIdx="2">
    <p:extLst>
      <p:ext uri="{19B8F6BF-5375-455C-9EA6-DF929625EA0E}">
        <p15:presenceInfo xmlns:p15="http://schemas.microsoft.com/office/powerpoint/2012/main" userId="S::jeni.trice@getwiththeprogram.org.uk::8af8f6d6-b266-4243-8c73-78b50345ef1d" providerId="AD"/>
      </p:ext>
    </p:extLst>
  </p:cmAuthor>
  <p:cmAuthor id="4" name="Shallcross, Sam (BRO) Staff" initials="SS(S" lastIdx="13" clrIdx="3">
    <p:extLst>
      <p:ext uri="{19B8F6BF-5375-455C-9EA6-DF929625EA0E}">
        <p15:presenceInfo xmlns:p15="http://schemas.microsoft.com/office/powerpoint/2012/main" userId="Shallcross, Sam (BRO) Staff" providerId="None"/>
      </p:ext>
    </p:extLst>
  </p:cmAuthor>
  <p:cmAuthor id="5" name="sam.shallcross@gmail.com" initials="sa" lastIdx="1" clrIdx="4">
    <p:extLst>
      <p:ext uri="{19B8F6BF-5375-455C-9EA6-DF929625EA0E}">
        <p15:presenceInfo xmlns:p15="http://schemas.microsoft.com/office/powerpoint/2012/main" userId="S::urn:spo:guest#sam.shallcross@gmail.com::" providerId="AD"/>
      </p:ext>
    </p:extLst>
  </p:cmAuthor>
  <p:cmAuthor id="6" name="Sam" initials="S" lastIdx="2" clrIdx="5">
    <p:extLst>
      <p:ext uri="{19B8F6BF-5375-455C-9EA6-DF929625EA0E}">
        <p15:presenceInfo xmlns:p15="http://schemas.microsoft.com/office/powerpoint/2012/main" userId="c5b1c3f3dca3f2a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7B5"/>
    <a:srgbClr val="F9FAF9"/>
    <a:srgbClr val="000000"/>
    <a:srgbClr val="7E8597"/>
    <a:srgbClr val="BBDDE6"/>
    <a:srgbClr val="5F8DDA"/>
    <a:srgbClr val="FE8E1D"/>
    <a:srgbClr val="FFC4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3"/>
  </p:normalViewPr>
  <p:slideViewPr>
    <p:cSldViewPr snapToGrid="0">
      <p:cViewPr varScale="1">
        <p:scale>
          <a:sx n="112" d="100"/>
          <a:sy n="112" d="100"/>
        </p:scale>
        <p:origin x="480" y="200"/>
      </p:cViewPr>
      <p:guideLst>
        <p:guide pos="3477"/>
        <p:guide orient="horz" pos="2273"/>
        <p:guide pos="302"/>
        <p:guide pos="7287"/>
        <p:guide pos="4316"/>
        <p:guide pos="452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ooter Placeholder 3">
            <a:extLst>
              <a:ext uri="{FF2B5EF4-FFF2-40B4-BE49-F238E27FC236}">
                <a16:creationId xmlns:a16="http://schemas.microsoft.com/office/drawing/2014/main" id="{9CA965BF-E052-3647-9091-9F8A12CD35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9" name="Slide Number Placeholder 4">
            <a:extLst>
              <a:ext uri="{FF2B5EF4-FFF2-40B4-BE49-F238E27FC236}">
                <a16:creationId xmlns:a16="http://schemas.microsoft.com/office/drawing/2014/main" id="{9DD4C751-2429-1B42-AF87-4E931C4F5B1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919CF3-4818-064F-AFAF-5BF5AAEFD084}" type="slidenum">
              <a:rPr lang="en-US" smtClean="0"/>
              <a:t>‹#›</a:t>
            </a:fld>
            <a:endParaRPr lang="en-US"/>
          </a:p>
        </p:txBody>
      </p:sp>
      <p:pic>
        <p:nvPicPr>
          <p:cNvPr id="10" name="Picture 9">
            <a:extLst>
              <a:ext uri="{FF2B5EF4-FFF2-40B4-BE49-F238E27FC236}">
                <a16:creationId xmlns:a16="http://schemas.microsoft.com/office/drawing/2014/main" id="{44FD5B6F-1540-CD4B-9FF6-D458A3FA029D}"/>
              </a:ext>
            </a:extLst>
          </p:cNvPr>
          <p:cNvPicPr/>
          <p:nvPr/>
        </p:nvPicPr>
        <p:blipFill>
          <a:blip r:embed="rId2" cstate="screen">
            <a:extLst>
              <a:ext uri="{28A0092B-C50C-407E-A947-70E740481C1C}">
                <a14:useLocalDpi xmlns:a14="http://schemas.microsoft.com/office/drawing/2010/main"/>
              </a:ext>
            </a:extLst>
          </a:blip>
          <a:stretch>
            <a:fillRect/>
          </a:stretch>
        </p:blipFill>
        <p:spPr>
          <a:xfrm>
            <a:off x="5341937" y="316388"/>
            <a:ext cx="1193800" cy="564515"/>
          </a:xfrm>
          <a:prstGeom prst="rect">
            <a:avLst/>
          </a:prstGeom>
        </p:spPr>
      </p:pic>
      <p:sp>
        <p:nvSpPr>
          <p:cNvPr id="11" name="Header Placeholder 1">
            <a:extLst>
              <a:ext uri="{FF2B5EF4-FFF2-40B4-BE49-F238E27FC236}">
                <a16:creationId xmlns:a16="http://schemas.microsoft.com/office/drawing/2014/main" id="{E81057A1-2E0F-5B45-9E1C-F1CE529BC03F}"/>
              </a:ext>
            </a:extLst>
          </p:cNvPr>
          <p:cNvSpPr>
            <a:spLocks noGrp="1"/>
          </p:cNvSpPr>
          <p:nvPr>
            <p:ph type="hdr" sz="quarter"/>
          </p:nvPr>
        </p:nvSpPr>
        <p:spPr>
          <a:xfrm>
            <a:off x="500065" y="485456"/>
            <a:ext cx="3757609"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41220196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8F2983-7631-B542-BA8C-F7A9D8A0221F}" type="slidenum">
              <a:rPr lang="en-GB" smtClean="0"/>
              <a:t>‹#›</a:t>
            </a:fld>
            <a:endParaRPr lang="en-GB"/>
          </a:p>
        </p:txBody>
      </p:sp>
    </p:spTree>
    <p:extLst>
      <p:ext uri="{BB962C8B-B14F-4D97-AF65-F5344CB8AC3E}">
        <p14:creationId xmlns:p14="http://schemas.microsoft.com/office/powerpoint/2010/main" val="1006568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E8F2983-7631-B542-BA8C-F7A9D8A0221F}" type="slidenum">
              <a:rPr lang="en-GB" smtClean="0"/>
              <a:t>1</a:t>
            </a:fld>
            <a:endParaRPr lang="en-GB"/>
          </a:p>
        </p:txBody>
      </p:sp>
    </p:spTree>
    <p:extLst>
      <p:ext uri="{BB962C8B-B14F-4D97-AF65-F5344CB8AC3E}">
        <p14:creationId xmlns:p14="http://schemas.microsoft.com/office/powerpoint/2010/main" val="1384838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endParaRPr lang="en-GB" sz="1200">
              <a:effectLst/>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E8F2983-7631-B542-BA8C-F7A9D8A0221F}" type="slidenum">
              <a:rPr lang="en-GB" smtClean="0"/>
              <a:t>10</a:t>
            </a:fld>
            <a:endParaRPr lang="en-GB"/>
          </a:p>
        </p:txBody>
      </p:sp>
    </p:spTree>
    <p:extLst>
      <p:ext uri="{BB962C8B-B14F-4D97-AF65-F5344CB8AC3E}">
        <p14:creationId xmlns:p14="http://schemas.microsoft.com/office/powerpoint/2010/main" val="3273328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6695">
              <a:lnSpc>
                <a:spcPct val="107000"/>
              </a:lnSpc>
            </a:pPr>
            <a:endParaRPr lang="en-GB" sz="1200" dirty="0">
              <a:effectLst/>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E8F2983-7631-B542-BA8C-F7A9D8A0221F}" type="slidenum">
              <a:rPr lang="en-GB" smtClean="0"/>
              <a:t>11</a:t>
            </a:fld>
            <a:endParaRPr lang="en-GB"/>
          </a:p>
        </p:txBody>
      </p:sp>
    </p:spTree>
    <p:extLst>
      <p:ext uri="{BB962C8B-B14F-4D97-AF65-F5344CB8AC3E}">
        <p14:creationId xmlns:p14="http://schemas.microsoft.com/office/powerpoint/2010/main" val="17681966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6695">
              <a:lnSpc>
                <a:spcPct val="107000"/>
              </a:lnSpc>
            </a:pPr>
            <a:endParaRPr lang="en-GB" sz="1200">
              <a:effectLst/>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E8F2983-7631-B542-BA8C-F7A9D8A0221F}" type="slidenum">
              <a:rPr lang="en-GB" smtClean="0"/>
              <a:t>12</a:t>
            </a:fld>
            <a:endParaRPr lang="en-GB"/>
          </a:p>
        </p:txBody>
      </p:sp>
    </p:spTree>
    <p:extLst>
      <p:ext uri="{BB962C8B-B14F-4D97-AF65-F5344CB8AC3E}">
        <p14:creationId xmlns:p14="http://schemas.microsoft.com/office/powerpoint/2010/main" val="34095821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endParaRPr lang="en-GB" sz="1200">
              <a:effectLst/>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E8F2983-7631-B542-BA8C-F7A9D8A0221F}" type="slidenum">
              <a:rPr lang="en-GB" smtClean="0"/>
              <a:t>14</a:t>
            </a:fld>
            <a:endParaRPr lang="en-GB"/>
          </a:p>
        </p:txBody>
      </p:sp>
    </p:spTree>
    <p:extLst>
      <p:ext uri="{BB962C8B-B14F-4D97-AF65-F5344CB8AC3E}">
        <p14:creationId xmlns:p14="http://schemas.microsoft.com/office/powerpoint/2010/main" val="25612610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6695">
              <a:lnSpc>
                <a:spcPct val="107000"/>
              </a:lnSpc>
            </a:pPr>
            <a:endParaRPr lang="en-GB" sz="1200" dirty="0">
              <a:effectLst/>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E8F2983-7631-B542-BA8C-F7A9D8A0221F}" type="slidenum">
              <a:rPr lang="en-GB" smtClean="0"/>
              <a:t>15</a:t>
            </a:fld>
            <a:endParaRPr lang="en-GB"/>
          </a:p>
        </p:txBody>
      </p:sp>
    </p:spTree>
    <p:extLst>
      <p:ext uri="{BB962C8B-B14F-4D97-AF65-F5344CB8AC3E}">
        <p14:creationId xmlns:p14="http://schemas.microsoft.com/office/powerpoint/2010/main" val="2932748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6695">
              <a:lnSpc>
                <a:spcPct val="107000"/>
              </a:lnSpc>
            </a:pPr>
            <a:endParaRPr lang="en-GB" sz="1200">
              <a:effectLst/>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E8F2983-7631-B542-BA8C-F7A9D8A0221F}" type="slidenum">
              <a:rPr lang="en-GB" smtClean="0"/>
              <a:t>16</a:t>
            </a:fld>
            <a:endParaRPr lang="en-GB"/>
          </a:p>
        </p:txBody>
      </p:sp>
    </p:spTree>
    <p:extLst>
      <p:ext uri="{BB962C8B-B14F-4D97-AF65-F5344CB8AC3E}">
        <p14:creationId xmlns:p14="http://schemas.microsoft.com/office/powerpoint/2010/main" val="29972698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effectLst/>
                <a:latin typeface="Arial"/>
                <a:ea typeface="Times New Roman" panose="02020603050405020304" pitchFamily="18" charset="0"/>
                <a:cs typeface="Arial"/>
              </a:rPr>
              <a:t>Need to look at </a:t>
            </a:r>
            <a:r>
              <a:rPr lang="en-GB">
                <a:latin typeface="Arial"/>
                <a:ea typeface="Times New Roman" panose="02020603050405020304" pitchFamily="18" charset="0"/>
                <a:cs typeface="Arial"/>
              </a:rPr>
              <a:t>formatting of the icons</a:t>
            </a:r>
            <a:endParaRPr lang="en-GB" sz="1200" dirty="0">
              <a:effectLst/>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E8F2983-7631-B542-BA8C-F7A9D8A0221F}" type="slidenum">
              <a:rPr lang="en-GB" smtClean="0"/>
              <a:t>17</a:t>
            </a:fld>
            <a:endParaRPr lang="en-GB"/>
          </a:p>
        </p:txBody>
      </p:sp>
    </p:spTree>
    <p:extLst>
      <p:ext uri="{BB962C8B-B14F-4D97-AF65-F5344CB8AC3E}">
        <p14:creationId xmlns:p14="http://schemas.microsoft.com/office/powerpoint/2010/main" val="7435067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6695">
              <a:lnSpc>
                <a:spcPct val="107000"/>
              </a:lnSpc>
            </a:pPr>
            <a:endParaRPr lang="en-GB" sz="1200">
              <a:effectLst/>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E8F2983-7631-B542-BA8C-F7A9D8A0221F}" type="slidenum">
              <a:rPr lang="en-GB" smtClean="0"/>
              <a:t>18</a:t>
            </a:fld>
            <a:endParaRPr lang="en-GB"/>
          </a:p>
        </p:txBody>
      </p:sp>
    </p:spTree>
    <p:extLst>
      <p:ext uri="{BB962C8B-B14F-4D97-AF65-F5344CB8AC3E}">
        <p14:creationId xmlns:p14="http://schemas.microsoft.com/office/powerpoint/2010/main" val="5993835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6695">
              <a:lnSpc>
                <a:spcPct val="107000"/>
              </a:lnSpc>
            </a:pPr>
            <a:endParaRPr lang="en-GB" sz="1200" dirty="0">
              <a:effectLst/>
              <a:latin typeface="Arial" panose="020B0604020202020204" pitchFamily="34" charset="0"/>
              <a:ea typeface="Times New Roman" panose="02020603050405020304" pitchFamily="18" charset="0"/>
              <a:cs typeface="Arial"/>
            </a:endParaRPr>
          </a:p>
        </p:txBody>
      </p:sp>
      <p:sp>
        <p:nvSpPr>
          <p:cNvPr id="4" name="Slide Number Placeholder 3"/>
          <p:cNvSpPr>
            <a:spLocks noGrp="1"/>
          </p:cNvSpPr>
          <p:nvPr>
            <p:ph type="sldNum" sz="quarter" idx="5"/>
          </p:nvPr>
        </p:nvSpPr>
        <p:spPr/>
        <p:txBody>
          <a:bodyPr/>
          <a:lstStyle/>
          <a:p>
            <a:fld id="{FE8F2983-7631-B542-BA8C-F7A9D8A0221F}" type="slidenum">
              <a:rPr lang="en-GB" smtClean="0"/>
              <a:t>19</a:t>
            </a:fld>
            <a:endParaRPr lang="en-GB"/>
          </a:p>
        </p:txBody>
      </p:sp>
    </p:spTree>
    <p:extLst>
      <p:ext uri="{BB962C8B-B14F-4D97-AF65-F5344CB8AC3E}">
        <p14:creationId xmlns:p14="http://schemas.microsoft.com/office/powerpoint/2010/main" val="18369522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6695">
              <a:lnSpc>
                <a:spcPct val="107000"/>
              </a:lnSpc>
            </a:pPr>
            <a:endParaRPr lang="en-GB" sz="1200">
              <a:effectLst/>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E8F2983-7631-B542-BA8C-F7A9D8A0221F}" type="slidenum">
              <a:rPr lang="en-GB" smtClean="0"/>
              <a:t>20</a:t>
            </a:fld>
            <a:endParaRPr lang="en-GB"/>
          </a:p>
        </p:txBody>
      </p:sp>
    </p:spTree>
    <p:extLst>
      <p:ext uri="{BB962C8B-B14F-4D97-AF65-F5344CB8AC3E}">
        <p14:creationId xmlns:p14="http://schemas.microsoft.com/office/powerpoint/2010/main" val="2799170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FE8F2983-7631-B542-BA8C-F7A9D8A0221F}" type="slidenum">
              <a:rPr lang="en-GB" smtClean="0"/>
              <a:t>2</a:t>
            </a:fld>
            <a:endParaRPr lang="en-GB"/>
          </a:p>
        </p:txBody>
      </p:sp>
    </p:spTree>
    <p:extLst>
      <p:ext uri="{BB962C8B-B14F-4D97-AF65-F5344CB8AC3E}">
        <p14:creationId xmlns:p14="http://schemas.microsoft.com/office/powerpoint/2010/main" val="13614756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6695">
              <a:lnSpc>
                <a:spcPct val="107000"/>
              </a:lnSpc>
            </a:pPr>
            <a:r>
              <a:rPr lang="en-GB" sz="1200" dirty="0">
                <a:effectLst/>
                <a:latin typeface="Arial" panose="020B0604020202020204" pitchFamily="34" charset="0"/>
                <a:ea typeface="Times New Roman" panose="02020603050405020304" pitchFamily="18" charset="0"/>
              </a:rPr>
              <a:t>Need to finish timer instructions</a:t>
            </a:r>
          </a:p>
        </p:txBody>
      </p:sp>
      <p:sp>
        <p:nvSpPr>
          <p:cNvPr id="4" name="Slide Number Placeholder 3"/>
          <p:cNvSpPr>
            <a:spLocks noGrp="1"/>
          </p:cNvSpPr>
          <p:nvPr>
            <p:ph type="sldNum" sz="quarter" idx="5"/>
          </p:nvPr>
        </p:nvSpPr>
        <p:spPr/>
        <p:txBody>
          <a:bodyPr/>
          <a:lstStyle/>
          <a:p>
            <a:fld id="{FE8F2983-7631-B542-BA8C-F7A9D8A0221F}" type="slidenum">
              <a:rPr lang="en-GB" smtClean="0"/>
              <a:t>21</a:t>
            </a:fld>
            <a:endParaRPr lang="en-GB"/>
          </a:p>
        </p:txBody>
      </p:sp>
    </p:spTree>
    <p:extLst>
      <p:ext uri="{BB962C8B-B14F-4D97-AF65-F5344CB8AC3E}">
        <p14:creationId xmlns:p14="http://schemas.microsoft.com/office/powerpoint/2010/main" val="16196240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endParaRPr lang="en-GB"/>
          </a:p>
        </p:txBody>
      </p:sp>
      <p:sp>
        <p:nvSpPr>
          <p:cNvPr id="4" name="Slide Number Placeholder 3"/>
          <p:cNvSpPr>
            <a:spLocks noGrp="1"/>
          </p:cNvSpPr>
          <p:nvPr>
            <p:ph type="sldNum" sz="quarter" idx="5"/>
          </p:nvPr>
        </p:nvSpPr>
        <p:spPr/>
        <p:txBody>
          <a:bodyPr/>
          <a:lstStyle/>
          <a:p>
            <a:fld id="{FE8F2983-7631-B542-BA8C-F7A9D8A0221F}" type="slidenum">
              <a:rPr lang="en-GB" smtClean="0"/>
              <a:t>22</a:t>
            </a:fld>
            <a:endParaRPr lang="en-GB"/>
          </a:p>
        </p:txBody>
      </p:sp>
    </p:spTree>
    <p:extLst>
      <p:ext uri="{BB962C8B-B14F-4D97-AF65-F5344CB8AC3E}">
        <p14:creationId xmlns:p14="http://schemas.microsoft.com/office/powerpoint/2010/main" val="29241530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Clr>
                <a:srgbClr val="00A7B5"/>
              </a:buClr>
              <a:buSzPts val="1100"/>
              <a:buFont typeface="Arial" panose="020B0604020202020204" pitchFamily="34" charset="0"/>
              <a:buNone/>
              <a:tabLst>
                <a:tab pos="226695" algn="l"/>
              </a:tabLst>
            </a:pPr>
            <a:endParaRPr lang="en-GB" sz="1200">
              <a:effectLst/>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FE8F2983-7631-B542-BA8C-F7A9D8A0221F}" type="slidenum">
              <a:rPr lang="en-GB" smtClean="0"/>
              <a:t>23</a:t>
            </a:fld>
            <a:endParaRPr lang="en-GB"/>
          </a:p>
        </p:txBody>
      </p:sp>
    </p:spTree>
    <p:extLst>
      <p:ext uri="{BB962C8B-B14F-4D97-AF65-F5344CB8AC3E}">
        <p14:creationId xmlns:p14="http://schemas.microsoft.com/office/powerpoint/2010/main" val="39621825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GB"/>
          </a:p>
        </p:txBody>
      </p:sp>
    </p:spTree>
    <p:extLst>
      <p:ext uri="{BB962C8B-B14F-4D97-AF65-F5344CB8AC3E}">
        <p14:creationId xmlns:p14="http://schemas.microsoft.com/office/powerpoint/2010/main" val="2405173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E8F2983-7631-B542-BA8C-F7A9D8A0221F}" type="slidenum">
              <a:rPr lang="en-GB" smtClean="0"/>
              <a:t>3</a:t>
            </a:fld>
            <a:endParaRPr lang="en-GB"/>
          </a:p>
        </p:txBody>
      </p:sp>
    </p:spTree>
    <p:extLst>
      <p:ext uri="{BB962C8B-B14F-4D97-AF65-F5344CB8AC3E}">
        <p14:creationId xmlns:p14="http://schemas.microsoft.com/office/powerpoint/2010/main" val="1008615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Taken from </a:t>
            </a:r>
            <a:r>
              <a:rPr lang="en-GB" sz="1200" b="0" i="0" kern="1200" dirty="0">
                <a:solidFill>
                  <a:schemeClr val="tx1"/>
                </a:solidFill>
                <a:effectLst/>
                <a:latin typeface="+mn-lt"/>
                <a:ea typeface="+mn-ea"/>
                <a:cs typeface="+mn-cs"/>
              </a:rPr>
              <a:t>All Adventures Key Terms Glossary v1.3 in Shared drive&gt; docs&gt; adventures&gt; ML coding adventure&gt; in review&gt;  Moon Landing Scratch Programming Activity (initial) items in review.</a:t>
            </a:r>
            <a:endParaRPr lang="en-GB"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FE8F2983-7631-B542-BA8C-F7A9D8A0221F}" type="slidenum">
              <a:rPr lang="en-GB" smtClean="0"/>
              <a:t>4</a:t>
            </a:fld>
            <a:endParaRPr lang="en-GB"/>
          </a:p>
        </p:txBody>
      </p:sp>
    </p:spTree>
    <p:extLst>
      <p:ext uri="{BB962C8B-B14F-4D97-AF65-F5344CB8AC3E}">
        <p14:creationId xmlns:p14="http://schemas.microsoft.com/office/powerpoint/2010/main" val="3974668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E8F2983-7631-B542-BA8C-F7A9D8A0221F}" type="slidenum">
              <a:rPr lang="en-GB" smtClean="0"/>
              <a:t>5</a:t>
            </a:fld>
            <a:endParaRPr lang="en-GB"/>
          </a:p>
        </p:txBody>
      </p:sp>
    </p:spTree>
    <p:extLst>
      <p:ext uri="{BB962C8B-B14F-4D97-AF65-F5344CB8AC3E}">
        <p14:creationId xmlns:p14="http://schemas.microsoft.com/office/powerpoint/2010/main" val="4218732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6695">
              <a:lnSpc>
                <a:spcPct val="107000"/>
              </a:lnSpc>
            </a:pPr>
            <a:endParaRPr lang="en-GB" sz="1200" dirty="0">
              <a:effectLst/>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E8F2983-7631-B542-BA8C-F7A9D8A0221F}" type="slidenum">
              <a:rPr lang="en-GB" smtClean="0"/>
              <a:t>6</a:t>
            </a:fld>
            <a:endParaRPr lang="en-GB"/>
          </a:p>
        </p:txBody>
      </p:sp>
    </p:spTree>
    <p:extLst>
      <p:ext uri="{BB962C8B-B14F-4D97-AF65-F5344CB8AC3E}">
        <p14:creationId xmlns:p14="http://schemas.microsoft.com/office/powerpoint/2010/main" val="3716463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6695">
              <a:lnSpc>
                <a:spcPct val="107000"/>
              </a:lnSpc>
            </a:pPr>
            <a:r>
              <a:rPr lang="en-GB" sz="1200" dirty="0">
                <a:effectLst/>
                <a:latin typeface="Arial"/>
                <a:ea typeface="Times New Roman" panose="02020603050405020304" pitchFamily="18" charset="0"/>
                <a:cs typeface="Arial"/>
              </a:rPr>
              <a:t>If they write ‘rock’ nothing comes up so don’t use speech marks</a:t>
            </a:r>
            <a:r>
              <a:rPr lang="en-GB" dirty="0">
                <a:latin typeface="Arial"/>
                <a:ea typeface="Times New Roman" panose="02020603050405020304" pitchFamily="18" charset="0"/>
                <a:cs typeface="Arial"/>
              </a:rPr>
              <a:t> when asking them to search for buttons etc. </a:t>
            </a:r>
            <a:r>
              <a:rPr lang="en-GB" sz="1200" b="0" i="0" kern="1200" dirty="0">
                <a:solidFill>
                  <a:schemeClr val="tx1"/>
                </a:solidFill>
                <a:effectLst/>
                <a:latin typeface="+mn-lt"/>
                <a:ea typeface="+mn-ea"/>
                <a:cs typeface="+mn-cs"/>
              </a:rPr>
              <a:t> </a:t>
            </a:r>
            <a:endParaRPr lang="en-GB" sz="1200" dirty="0">
              <a:effectLst/>
              <a:latin typeface="Arial"/>
              <a:ea typeface="Times New Roman" panose="02020603050405020304" pitchFamily="18" charset="0"/>
              <a:cs typeface="Arial"/>
            </a:endParaRPr>
          </a:p>
        </p:txBody>
      </p:sp>
      <p:sp>
        <p:nvSpPr>
          <p:cNvPr id="4" name="Slide Number Placeholder 3"/>
          <p:cNvSpPr>
            <a:spLocks noGrp="1"/>
          </p:cNvSpPr>
          <p:nvPr>
            <p:ph type="sldNum" sz="quarter" idx="5"/>
          </p:nvPr>
        </p:nvSpPr>
        <p:spPr/>
        <p:txBody>
          <a:bodyPr/>
          <a:lstStyle/>
          <a:p>
            <a:fld id="{FE8F2983-7631-B542-BA8C-F7A9D8A0221F}" type="slidenum">
              <a:rPr lang="en-GB" smtClean="0"/>
              <a:t>7</a:t>
            </a:fld>
            <a:endParaRPr lang="en-GB"/>
          </a:p>
        </p:txBody>
      </p:sp>
    </p:spTree>
    <p:extLst>
      <p:ext uri="{BB962C8B-B14F-4D97-AF65-F5344CB8AC3E}">
        <p14:creationId xmlns:p14="http://schemas.microsoft.com/office/powerpoint/2010/main" val="3790443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6695">
              <a:lnSpc>
                <a:spcPct val="107000"/>
              </a:lnSpc>
            </a:pPr>
            <a:endParaRPr lang="en-GB" sz="1200">
              <a:effectLst/>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E8F2983-7631-B542-BA8C-F7A9D8A0221F}" type="slidenum">
              <a:rPr lang="en-GB" smtClean="0"/>
              <a:t>8</a:t>
            </a:fld>
            <a:endParaRPr lang="en-GB"/>
          </a:p>
        </p:txBody>
      </p:sp>
    </p:spTree>
    <p:extLst>
      <p:ext uri="{BB962C8B-B14F-4D97-AF65-F5344CB8AC3E}">
        <p14:creationId xmlns:p14="http://schemas.microsoft.com/office/powerpoint/2010/main" val="63235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marL="226695">
              <a:lnSpc>
                <a:spcPct val="107000"/>
              </a:lnSpc>
            </a:pPr>
            <a:endParaRPr lang="en-GB" sz="1200" dirty="0">
              <a:effectLst/>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E8F2983-7631-B542-BA8C-F7A9D8A0221F}" type="slidenum">
              <a:rPr lang="en-GB" smtClean="0"/>
              <a:t>9</a:t>
            </a:fld>
            <a:endParaRPr lang="en-GB"/>
          </a:p>
        </p:txBody>
      </p:sp>
    </p:spTree>
    <p:extLst>
      <p:ext uri="{BB962C8B-B14F-4D97-AF65-F5344CB8AC3E}">
        <p14:creationId xmlns:p14="http://schemas.microsoft.com/office/powerpoint/2010/main" val="530612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73913-520C-9D4A-85BD-FB32FA0249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D734356-5814-CB4F-8A1B-100644138C4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63153463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876325-3FF0-404A-83A6-96E57F99A79C}"/>
              </a:ext>
            </a:extLst>
          </p:cNvPr>
          <p:cNvSpPr>
            <a:spLocks noGrp="1"/>
          </p:cNvSpPr>
          <p:nvPr>
            <p:ph idx="1"/>
          </p:nvPr>
        </p:nvSpPr>
        <p:spPr>
          <a:xfrm>
            <a:off x="368208" y="1449388"/>
            <a:ext cx="11344367" cy="4727575"/>
          </a:xfrm>
          <a:prstGeom prst="rect">
            <a:avLst/>
          </a:prstGeom>
        </p:spPr>
        <p:txBody>
          <a:bodyPr/>
          <a:lstStyle>
            <a:lvl1pPr marL="268288" indent="-268288">
              <a:defRPr sz="2000" b="0">
                <a:solidFill>
                  <a:schemeClr val="bg1"/>
                </a:solidFill>
                <a:latin typeface="+mn-lt"/>
                <a:cs typeface="Arial" panose="020B0604020202020204" pitchFamily="34" charset="0"/>
              </a:defRPr>
            </a:lvl1pPr>
            <a:lvl2pPr marL="536575" indent="-268288">
              <a:defRPr sz="2000" b="0">
                <a:solidFill>
                  <a:schemeClr val="bg1"/>
                </a:solidFill>
                <a:latin typeface="+mn-lt"/>
              </a:defRPr>
            </a:lvl2pPr>
            <a:lvl3pPr>
              <a:buNone/>
              <a:defRPr>
                <a:solidFill>
                  <a:schemeClr val="bg1"/>
                </a:solidFill>
                <a:latin typeface="Arial Rounded MT Bold" panose="020F0704030504030204" pitchFamily="34" charset="77"/>
              </a:defRPr>
            </a:lvl3pPr>
            <a:lvl4pPr>
              <a:defRPr>
                <a:latin typeface="Arial Rounded MT Bold" panose="020F0704030504030204" pitchFamily="34" charset="77"/>
              </a:defRPr>
            </a:lvl4pPr>
            <a:lvl5pPr>
              <a:defRPr>
                <a:latin typeface="Arial Rounded MT Bold" panose="020F0704030504030204" pitchFamily="34" charset="77"/>
              </a:defRPr>
            </a:lvl5pPr>
          </a:lstStyle>
          <a:p>
            <a:pPr lvl="0"/>
            <a:r>
              <a:rPr lang="en-US"/>
              <a:t>Click to edit Master text styles</a:t>
            </a:r>
          </a:p>
          <a:p>
            <a:pPr lvl="1"/>
            <a:r>
              <a:rPr lang="en-US"/>
              <a:t>Second level</a:t>
            </a:r>
          </a:p>
        </p:txBody>
      </p:sp>
      <p:sp>
        <p:nvSpPr>
          <p:cNvPr id="4" name="Title 1">
            <a:extLst>
              <a:ext uri="{FF2B5EF4-FFF2-40B4-BE49-F238E27FC236}">
                <a16:creationId xmlns:a16="http://schemas.microsoft.com/office/drawing/2014/main" id="{1BD1DA99-72D6-4214-BEE2-C2B2C1157D8E}"/>
              </a:ext>
            </a:extLst>
          </p:cNvPr>
          <p:cNvSpPr>
            <a:spLocks noGrp="1"/>
          </p:cNvSpPr>
          <p:nvPr>
            <p:ph type="title"/>
          </p:nvPr>
        </p:nvSpPr>
        <p:spPr>
          <a:xfrm>
            <a:off x="368208" y="212242"/>
            <a:ext cx="11245703" cy="761132"/>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2213469073"/>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guide id="2" orient="horz" pos="95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A26F-C01A-4EF5-8EED-CD05545514A2}"/>
              </a:ext>
            </a:extLst>
          </p:cNvPr>
          <p:cNvSpPr>
            <a:spLocks noGrp="1"/>
          </p:cNvSpPr>
          <p:nvPr>
            <p:ph type="title"/>
          </p:nvPr>
        </p:nvSpPr>
        <p:spPr>
          <a:xfrm>
            <a:off x="368209" y="313842"/>
            <a:ext cx="8674192" cy="761132"/>
          </a:xfrm>
          <a:prstGeom prst="rect">
            <a:avLst/>
          </a:prstGeom>
        </p:spPr>
        <p:txBody>
          <a:bodyPr>
            <a:noAutofit/>
          </a:bodyPr>
          <a:lstStyle>
            <a:lvl1pPr>
              <a:defRPr sz="3400"/>
            </a:lvl1pPr>
          </a:lstStyle>
          <a:p>
            <a:r>
              <a:rPr lang="en-US"/>
              <a:t>Click to edit Master title style</a:t>
            </a:r>
            <a:endParaRPr lang="en-GB"/>
          </a:p>
        </p:txBody>
      </p:sp>
      <p:sp>
        <p:nvSpPr>
          <p:cNvPr id="5" name="Content Placeholder 2">
            <a:extLst>
              <a:ext uri="{FF2B5EF4-FFF2-40B4-BE49-F238E27FC236}">
                <a16:creationId xmlns:a16="http://schemas.microsoft.com/office/drawing/2014/main" id="{8CA3F561-E51E-4921-AF94-EC6E96905710}"/>
              </a:ext>
            </a:extLst>
          </p:cNvPr>
          <p:cNvSpPr>
            <a:spLocks noGrp="1"/>
          </p:cNvSpPr>
          <p:nvPr>
            <p:ph idx="10"/>
          </p:nvPr>
        </p:nvSpPr>
        <p:spPr>
          <a:xfrm>
            <a:off x="388088" y="1449388"/>
            <a:ext cx="11324487" cy="4859337"/>
          </a:xfrm>
          <a:prstGeom prst="rect">
            <a:avLst/>
          </a:prstGeom>
        </p:spPr>
        <p:txBody>
          <a:bodyPr>
            <a:noAutofit/>
          </a:bodyPr>
          <a:lstStyle>
            <a:lvl1pPr marL="268288" indent="-268288">
              <a:buClrTx/>
              <a:defRPr sz="1800" b="0">
                <a:solidFill>
                  <a:schemeClr val="bg1"/>
                </a:solidFill>
                <a:latin typeface="Arial" panose="020B0604020202020204" pitchFamily="34" charset="0"/>
                <a:cs typeface="Arial" panose="020B0604020202020204" pitchFamily="34" charset="0"/>
              </a:defRPr>
            </a:lvl1pPr>
            <a:lvl2pPr marL="536575" indent="-265113">
              <a:buClrTx/>
              <a:defRPr sz="1800" b="0">
                <a:solidFill>
                  <a:schemeClr val="bg1"/>
                </a:solidFill>
                <a:latin typeface="Arial" panose="020B0604020202020204" pitchFamily="34" charset="0"/>
                <a:cs typeface="Arial" panose="020B0604020202020204" pitchFamily="34" charset="0"/>
              </a:defRPr>
            </a:lvl2pPr>
            <a:lvl3pPr marL="536575" indent="-180975">
              <a:buClrTx/>
              <a:defRPr sz="1800">
                <a:solidFill>
                  <a:schemeClr val="bg1"/>
                </a:solidFill>
                <a:latin typeface="Arial" panose="020B0604020202020204" pitchFamily="34" charset="0"/>
                <a:cs typeface="Arial" panose="020B0604020202020204" pitchFamily="34" charset="0"/>
              </a:defRPr>
            </a:lvl3pPr>
            <a:lvl4pPr>
              <a:defRPr>
                <a:latin typeface="Arial Rounded MT Bold" panose="020F0704030504030204" pitchFamily="34" charset="77"/>
              </a:defRPr>
            </a:lvl4pPr>
            <a:lvl5pPr>
              <a:defRPr>
                <a:latin typeface="Arial Rounded MT Bold" panose="020F0704030504030204" pitchFamily="34" charset="77"/>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626051540"/>
      </p:ext>
    </p:extLst>
  </p:cSld>
  <p:clrMapOvr>
    <a:masterClrMapping/>
  </p:clrMapOvr>
  <p:transition>
    <p:fade/>
  </p:transition>
  <p:extLst>
    <p:ext uri="{DCECCB84-F9BA-43D5-87BE-67443E8EF086}">
      <p15:sldGuideLst xmlns:p15="http://schemas.microsoft.com/office/powerpoint/2012/main">
        <p15:guide id="4" pos="3840" userDrawn="1">
          <p15:clr>
            <a:srgbClr val="FBAE40"/>
          </p15:clr>
        </p15:guide>
        <p15:guide id="5" pos="7378" userDrawn="1">
          <p15:clr>
            <a:srgbClr val="FBAE40"/>
          </p15:clr>
        </p15:guide>
        <p15:guide id="6" pos="30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59CC9-0801-7145-9984-5C5BDE5200D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B1030D4-7BAF-7846-99E0-3FAD4C8F28C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52416672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1D6E0-A814-2B41-9F5D-A91EFB1CE79A}"/>
              </a:ext>
            </a:extLst>
          </p:cNvPr>
          <p:cNvSpPr>
            <a:spLocks noGrp="1"/>
          </p:cNvSpPr>
          <p:nvPr>
            <p:ph type="title"/>
          </p:nvPr>
        </p:nvSpPr>
        <p:spPr>
          <a:xfrm>
            <a:off x="368209" y="313842"/>
            <a:ext cx="8674192" cy="761132"/>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1271508810"/>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5876954"/>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1CF08A3-269D-4EE3-95F7-6870C88E9D63}"/>
              </a:ext>
            </a:extLst>
          </p:cNvPr>
          <p:cNvSpPr/>
          <p:nvPr userDrawn="1"/>
        </p:nvSpPr>
        <p:spPr>
          <a:xfrm>
            <a:off x="0" y="0"/>
            <a:ext cx="12192000" cy="112078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F45D5C60-C897-5C45-B7E1-1A139306FFAF}"/>
              </a:ext>
            </a:extLst>
          </p:cNvPr>
          <p:cNvSpPr>
            <a:spLocks noGrp="1"/>
          </p:cNvSpPr>
          <p:nvPr>
            <p:ph type="body" idx="1"/>
          </p:nvPr>
        </p:nvSpPr>
        <p:spPr>
          <a:xfrm>
            <a:off x="370196" y="1449388"/>
            <a:ext cx="11330451" cy="4696970"/>
          </a:xfrm>
          <a:prstGeom prst="rect">
            <a:avLst/>
          </a:prstGeom>
        </p:spPr>
        <p:txBody>
          <a:bodyPr vert="horz" lIns="91440" tIns="45720" rIns="91440" bIns="45720" rtlCol="0">
            <a:noAutofit/>
          </a:bodyPr>
          <a:lstStyle/>
          <a:p>
            <a:pPr lvl="0"/>
            <a:r>
              <a:rPr lang="en-US"/>
              <a:t>Click to edit Master text styles</a:t>
            </a:r>
          </a:p>
          <a:p>
            <a:pPr lvl="1"/>
            <a:r>
              <a:rPr lang="en-US"/>
              <a:t>Second level</a:t>
            </a:r>
          </a:p>
        </p:txBody>
      </p:sp>
      <p:pic>
        <p:nvPicPr>
          <p:cNvPr id="8" name="Picture 7">
            <a:extLst>
              <a:ext uri="{FF2B5EF4-FFF2-40B4-BE49-F238E27FC236}">
                <a16:creationId xmlns:a16="http://schemas.microsoft.com/office/drawing/2014/main" id="{6D193647-ECA5-69B5-6BA6-C17D0F1EDB0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0472346" y="139286"/>
            <a:ext cx="1607540" cy="761132"/>
          </a:xfrm>
          <a:prstGeom prst="rect">
            <a:avLst/>
          </a:prstGeom>
        </p:spPr>
      </p:pic>
      <p:sp>
        <p:nvSpPr>
          <p:cNvPr id="11" name="Title Placeholder 1">
            <a:extLst>
              <a:ext uri="{FF2B5EF4-FFF2-40B4-BE49-F238E27FC236}">
                <a16:creationId xmlns:a16="http://schemas.microsoft.com/office/drawing/2014/main" id="{6A85937F-E9F4-CD47-4D28-0AB35DB57170}"/>
              </a:ext>
            </a:extLst>
          </p:cNvPr>
          <p:cNvSpPr>
            <a:spLocks noGrp="1"/>
          </p:cNvSpPr>
          <p:nvPr>
            <p:ph type="title"/>
          </p:nvPr>
        </p:nvSpPr>
        <p:spPr>
          <a:xfrm>
            <a:off x="370197" y="206262"/>
            <a:ext cx="8842104" cy="761132"/>
          </a:xfrm>
          <a:prstGeom prst="rect">
            <a:avLst/>
          </a:prstGeom>
          <a:noFill/>
        </p:spPr>
        <p:txBody>
          <a:bodyPr vert="horz" lIns="91440" tIns="45720" rIns="91440" bIns="4572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594595324"/>
      </p:ext>
    </p:extLst>
  </p:cSld>
  <p:clrMap bg1="dk1" tx1="lt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ransition>
    <p:fade/>
  </p:transition>
  <p:txStyles>
    <p:titleStyle>
      <a:lvl1pPr algn="l" defTabSz="914400" rtl="0" eaLnBrk="1" latinLnBrk="0" hangingPunct="1">
        <a:lnSpc>
          <a:spcPct val="90000"/>
        </a:lnSpc>
        <a:spcBef>
          <a:spcPct val="0"/>
        </a:spcBef>
        <a:buNone/>
        <a:defRPr sz="3000" kern="1200">
          <a:solidFill>
            <a:schemeClr val="tx1"/>
          </a:solidFill>
          <a:latin typeface="Arial Rounded MT Bold" panose="020F0704030504030204" pitchFamily="34" charset="77"/>
          <a:ea typeface="+mj-ea"/>
          <a:cs typeface="+mj-cs"/>
        </a:defRPr>
      </a:lvl1pPr>
    </p:titleStyle>
    <p:bodyStyle>
      <a:lvl1pPr marL="268288" indent="-268288" algn="l" defTabSz="914400" rtl="0" eaLnBrk="1" latinLnBrk="0" hangingPunct="1">
        <a:lnSpc>
          <a:spcPct val="90000"/>
        </a:lnSpc>
        <a:spcBef>
          <a:spcPts val="1000"/>
        </a:spcBef>
        <a:buFont typeface="Arial" panose="020B0604020202020204" pitchFamily="34" charset="0"/>
        <a:buChar char="•"/>
        <a:defRPr sz="2000" b="0" kern="1200">
          <a:solidFill>
            <a:schemeClr val="bg1"/>
          </a:solidFill>
          <a:latin typeface="+mn-lt"/>
          <a:ea typeface="+mn-ea"/>
          <a:cs typeface="Arial" panose="020B0604020202020204" pitchFamily="34" charset="0"/>
        </a:defRPr>
      </a:lvl1pPr>
      <a:lvl2pPr marL="538163" indent="-269875" algn="l" defTabSz="914400" rtl="0" eaLnBrk="1" latinLnBrk="0" hangingPunct="1">
        <a:lnSpc>
          <a:spcPct val="90000"/>
        </a:lnSpc>
        <a:spcBef>
          <a:spcPts val="500"/>
        </a:spcBef>
        <a:buFont typeface="Arial" panose="020B0604020202020204" pitchFamily="34" charset="0"/>
        <a:buChar char="•"/>
        <a:defRPr kumimoji="0" lang="en-US" sz="2000" b="0"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defRPr>
      </a:lvl2pPr>
      <a:lvl3pPr marL="806450" indent="-230188" algn="l" defTabSz="804863" rtl="0" eaLnBrk="1" latinLnBrk="0" hangingPunct="1">
        <a:lnSpc>
          <a:spcPct val="90000"/>
        </a:lnSpc>
        <a:spcBef>
          <a:spcPts val="500"/>
        </a:spcBef>
        <a:buFont typeface="Arial" panose="020B0604020202020204" pitchFamily="34" charset="0"/>
        <a:buChar char="•"/>
        <a:defRPr sz="2400" kern="1200">
          <a:solidFill>
            <a:schemeClr val="bg1"/>
          </a:solidFill>
          <a:latin typeface="Arial Rounded MT Bold" panose="020F070403050403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Rounded MT Bold" panose="020F070403050403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Rounded MT Bold" panose="020F070403050403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userDrawn="1">
          <p15:clr>
            <a:srgbClr val="F26B43"/>
          </p15:clr>
        </p15:guide>
        <p15:guide id="9" pos="7378" userDrawn="1">
          <p15:clr>
            <a:srgbClr val="F26B43"/>
          </p15:clr>
        </p15:guide>
        <p15:guide id="10" pos="302" userDrawn="1">
          <p15:clr>
            <a:srgbClr val="F26B43"/>
          </p15:clr>
        </p15:guide>
        <p15:guide id="12" orient="horz" pos="3952" userDrawn="1">
          <p15:clr>
            <a:srgbClr val="F26B43"/>
          </p15:clr>
        </p15:guide>
        <p15:guide id="13" orient="horz" pos="913" userDrawn="1">
          <p15:clr>
            <a:srgbClr val="F26B43"/>
          </p15:clr>
        </p15:guide>
        <p15:guide id="14" pos="6516" userDrawn="1">
          <p15:clr>
            <a:srgbClr val="F26B43"/>
          </p15:clr>
        </p15:guide>
        <p15:guide id="15" orient="horz" pos="4224" userDrawn="1">
          <p15:clr>
            <a:srgbClr val="F26B43"/>
          </p15:clr>
        </p15:guide>
        <p15:guide id="16" orient="horz" pos="96" userDrawn="1">
          <p15:clr>
            <a:srgbClr val="F26B43"/>
          </p15:clr>
        </p15:guide>
        <p15:guide id="17" orient="horz" pos="59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3.png"/><Relationship Id="rId7"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5.png"/><Relationship Id="rId7"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2.png"/><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48.png"/><Relationship Id="rId10" Type="http://schemas.openxmlformats.org/officeDocument/2006/relationships/image" Target="../media/image51.png"/><Relationship Id="rId4" Type="http://schemas.openxmlformats.org/officeDocument/2006/relationships/image" Target="../media/image35.png"/><Relationship Id="rId9" Type="http://schemas.openxmlformats.org/officeDocument/2006/relationships/image" Target="../media/image50.png"/></Relationships>
</file>

<file path=ppt/slides/_rels/slide1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2.png"/><Relationship Id="rId7"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32.png"/><Relationship Id="rId4" Type="http://schemas.openxmlformats.org/officeDocument/2006/relationships/image" Target="../media/image53.png"/><Relationship Id="rId9" Type="http://schemas.openxmlformats.org/officeDocument/2006/relationships/image" Target="../media/image55.png"/></Relationships>
</file>

<file path=ppt/slides/_rels/slide1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6.png"/><Relationship Id="rId7" Type="http://schemas.openxmlformats.org/officeDocument/2006/relationships/image" Target="../media/image5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34.png"/><Relationship Id="rId4" Type="http://schemas.openxmlformats.org/officeDocument/2006/relationships/image" Target="../media/image50.png"/><Relationship Id="rId9" Type="http://schemas.openxmlformats.org/officeDocument/2006/relationships/image" Target="../media/image60.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61.png"/><Relationship Id="rId7"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61.png"/><Relationship Id="rId7"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64.png"/><Relationship Id="rId5" Type="http://schemas.openxmlformats.org/officeDocument/2006/relationships/image" Target="../media/image34.png"/><Relationship Id="rId10" Type="http://schemas.openxmlformats.org/officeDocument/2006/relationships/image" Target="../media/image63.png"/><Relationship Id="rId4" Type="http://schemas.openxmlformats.org/officeDocument/2006/relationships/image" Target="../media/image32.png"/><Relationship Id="rId9" Type="http://schemas.openxmlformats.org/officeDocument/2006/relationships/image" Target="../media/image5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hyperlink" Target="https://www.facebook.com/gwtpUK" TargetMode="External"/><Relationship Id="rId7" Type="http://schemas.openxmlformats.org/officeDocument/2006/relationships/hyperlink" Target="https://www.instagram.com/gwtp_uk/"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66.png"/><Relationship Id="rId11" Type="http://schemas.openxmlformats.org/officeDocument/2006/relationships/image" Target="../media/image70.png"/><Relationship Id="rId5" Type="http://schemas.openxmlformats.org/officeDocument/2006/relationships/hyperlink" Target="https://twitter.com/gwtp_uk" TargetMode="External"/><Relationship Id="rId10" Type="http://schemas.openxmlformats.org/officeDocument/2006/relationships/image" Target="../media/image69.png"/><Relationship Id="rId4" Type="http://schemas.openxmlformats.org/officeDocument/2006/relationships/image" Target="../media/image65.png"/><Relationship Id="rId9" Type="http://schemas.openxmlformats.org/officeDocument/2006/relationships/image" Target="../media/image68.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hyperlink" Target="https://scratch.mit.edu/"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a:extLst>
              <a:ext uri="{FF2B5EF4-FFF2-40B4-BE49-F238E27FC236}">
                <a16:creationId xmlns:a16="http://schemas.microsoft.com/office/drawing/2014/main" id="{3BC2D601-BBA6-E662-ADDB-6F536D8D732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 name="Picture 1">
            <a:extLst>
              <a:ext uri="{FF2B5EF4-FFF2-40B4-BE49-F238E27FC236}">
                <a16:creationId xmlns:a16="http://schemas.microsoft.com/office/drawing/2014/main" id="{9E601C9A-9BAA-C507-B758-546634E1C82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 y="0"/>
            <a:ext cx="3923414" cy="6858000"/>
          </a:xfrm>
          <a:prstGeom prst="rect">
            <a:avLst/>
          </a:prstGeom>
          <a:effectLst>
            <a:softEdge rad="0"/>
          </a:effectLst>
        </p:spPr>
      </p:pic>
      <p:pic>
        <p:nvPicPr>
          <p:cNvPr id="6" name="Picture 5">
            <a:extLst>
              <a:ext uri="{FF2B5EF4-FFF2-40B4-BE49-F238E27FC236}">
                <a16:creationId xmlns:a16="http://schemas.microsoft.com/office/drawing/2014/main" id="{4B627B2A-7AB7-19CE-B62F-6D583BBBA19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25878" y="1912049"/>
            <a:ext cx="3476274" cy="1645933"/>
          </a:xfrm>
          <a:prstGeom prst="rect">
            <a:avLst/>
          </a:prstGeom>
        </p:spPr>
      </p:pic>
      <p:sp>
        <p:nvSpPr>
          <p:cNvPr id="7" name="TextBox 6">
            <a:extLst>
              <a:ext uri="{FF2B5EF4-FFF2-40B4-BE49-F238E27FC236}">
                <a16:creationId xmlns:a16="http://schemas.microsoft.com/office/drawing/2014/main" id="{5E6D2554-E910-C018-AE91-FB72E17FE934}"/>
              </a:ext>
            </a:extLst>
          </p:cNvPr>
          <p:cNvSpPr txBox="1"/>
          <p:nvPr/>
        </p:nvSpPr>
        <p:spPr>
          <a:xfrm>
            <a:off x="4923232" y="3764693"/>
            <a:ext cx="6610662" cy="1900520"/>
          </a:xfrm>
          <a:prstGeom prst="rect">
            <a:avLst/>
          </a:prstGeom>
          <a:noFill/>
        </p:spPr>
        <p:txBody>
          <a:bodyPr wrap="square" rtlCol="0">
            <a:spAutoFit/>
          </a:bodyPr>
          <a:lstStyle/>
          <a:p>
            <a:r>
              <a:rPr lang="en-GB" sz="3700" dirty="0">
                <a:solidFill>
                  <a:schemeClr val="bg2"/>
                </a:solidFill>
                <a:latin typeface="Arial Rounded MT Bold" panose="020F0704030504030204" pitchFamily="34" charset="77"/>
              </a:rPr>
              <a:t>Moon Landing Activity:</a:t>
            </a:r>
          </a:p>
          <a:p>
            <a:r>
              <a:rPr lang="en-GB" sz="3450" dirty="0">
                <a:solidFill>
                  <a:schemeClr val="bg2"/>
                </a:solidFill>
                <a:latin typeface="Arial Rounded MT Bold" panose="020F0704030504030204" pitchFamily="34" charset="77"/>
              </a:rPr>
              <a:t>Scratch Programming</a:t>
            </a:r>
            <a:endParaRPr lang="en-GB" sz="1600" dirty="0">
              <a:solidFill>
                <a:schemeClr val="bg2"/>
              </a:solidFill>
              <a:latin typeface="Arial Rounded MT Bold" panose="020F0704030504030204" pitchFamily="34" charset="77"/>
            </a:endParaRPr>
          </a:p>
          <a:p>
            <a:endParaRPr lang="en-GB" sz="1600" dirty="0">
              <a:solidFill>
                <a:schemeClr val="bg2"/>
              </a:solidFill>
              <a:latin typeface="Arial Rounded MT Bold" panose="020F0704030504030204" pitchFamily="34" charset="77"/>
            </a:endParaRPr>
          </a:p>
          <a:p>
            <a:r>
              <a:rPr lang="en-GB" sz="3000" dirty="0">
                <a:solidFill>
                  <a:srgbClr val="F0861B"/>
                </a:solidFill>
                <a:latin typeface="Arial Rounded MT Bold" panose="020F0704030504030204" pitchFamily="34" charset="77"/>
              </a:rPr>
              <a:t>Teaching guide | ages 7+</a:t>
            </a:r>
          </a:p>
        </p:txBody>
      </p:sp>
      <p:sp>
        <p:nvSpPr>
          <p:cNvPr id="11" name="TextBox 10">
            <a:extLst>
              <a:ext uri="{FF2B5EF4-FFF2-40B4-BE49-F238E27FC236}">
                <a16:creationId xmlns:a16="http://schemas.microsoft.com/office/drawing/2014/main" id="{8957E32E-20BA-185D-41BB-B7A239954909}"/>
              </a:ext>
            </a:extLst>
          </p:cNvPr>
          <p:cNvSpPr txBox="1"/>
          <p:nvPr/>
        </p:nvSpPr>
        <p:spPr>
          <a:xfrm>
            <a:off x="11234098" y="6612694"/>
            <a:ext cx="1008018" cy="276999"/>
          </a:xfrm>
          <a:prstGeom prst="rect">
            <a:avLst/>
          </a:prstGeom>
          <a:noFill/>
        </p:spPr>
        <p:txBody>
          <a:bodyPr wrap="square" rtlCol="0">
            <a:spAutoFit/>
          </a:bodyPr>
          <a:lstStyle/>
          <a:p>
            <a:pPr algn="r"/>
            <a:r>
              <a:rPr lang="en-GB" sz="1200">
                <a:solidFill>
                  <a:schemeClr val="accent1"/>
                </a:solidFill>
                <a:latin typeface="Arial Rounded MT Bold" panose="020F0704030504030204" pitchFamily="34" charset="77"/>
              </a:rPr>
              <a:t>v3.2 </a:t>
            </a:r>
            <a:r>
              <a:rPr lang="en-GB" sz="1200" dirty="0">
                <a:solidFill>
                  <a:schemeClr val="accent1"/>
                </a:solidFill>
                <a:latin typeface="Arial Rounded MT Bold" panose="020F0704030504030204" pitchFamily="34" charset="77"/>
              </a:rPr>
              <a:t>2026</a:t>
            </a:r>
          </a:p>
        </p:txBody>
      </p:sp>
    </p:spTree>
    <p:extLst>
      <p:ext uri="{BB962C8B-B14F-4D97-AF65-F5344CB8AC3E}">
        <p14:creationId xmlns:p14="http://schemas.microsoft.com/office/powerpoint/2010/main" val="3343190806"/>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C78939-F500-4115-8846-FC035A2B4968}"/>
              </a:ext>
            </a:extLst>
          </p:cNvPr>
          <p:cNvSpPr>
            <a:spLocks noGrp="1"/>
          </p:cNvSpPr>
          <p:nvPr>
            <p:ph type="title"/>
          </p:nvPr>
        </p:nvSpPr>
        <p:spPr/>
        <p:txBody>
          <a:bodyPr/>
          <a:lstStyle/>
          <a:p>
            <a:r>
              <a:rPr lang="en-GB">
                <a:latin typeface="Arial Rounded MT Bold"/>
              </a:rPr>
              <a:t>Challenge 2 – the sorting robot!</a:t>
            </a:r>
            <a:endParaRPr lang="en-GB" sz="2400">
              <a:latin typeface="Arial Rounded MT Bold"/>
            </a:endParaRPr>
          </a:p>
        </p:txBody>
      </p:sp>
      <p:cxnSp>
        <p:nvCxnSpPr>
          <p:cNvPr id="5" name="Straight Connector 4">
            <a:extLst>
              <a:ext uri="{FF2B5EF4-FFF2-40B4-BE49-F238E27FC236}">
                <a16:creationId xmlns:a16="http://schemas.microsoft.com/office/drawing/2014/main" id="{D3F1EC64-869F-DB16-1A10-D0915A02E25E}"/>
              </a:ext>
            </a:extLst>
          </p:cNvPr>
          <p:cNvCxnSpPr>
            <a:cxnSpLocks/>
          </p:cNvCxnSpPr>
          <p:nvPr/>
        </p:nvCxnSpPr>
        <p:spPr>
          <a:xfrm>
            <a:off x="6395706" y="1473197"/>
            <a:ext cx="0" cy="5032847"/>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E7CC6B2C-1FF3-C704-28BB-B28CEF420CF5}"/>
              </a:ext>
            </a:extLst>
          </p:cNvPr>
          <p:cNvPicPr>
            <a:picLocks noChangeAspect="1"/>
          </p:cNvPicPr>
          <p:nvPr/>
        </p:nvPicPr>
        <p:blipFill>
          <a:blip r:embed="rId3"/>
          <a:srcRect/>
          <a:stretch/>
        </p:blipFill>
        <p:spPr>
          <a:xfrm>
            <a:off x="6802979" y="2111559"/>
            <a:ext cx="4981350" cy="3707856"/>
          </a:xfrm>
          <a:prstGeom prst="rect">
            <a:avLst/>
          </a:prstGeom>
        </p:spPr>
      </p:pic>
      <p:pic>
        <p:nvPicPr>
          <p:cNvPr id="6" name="Picture 5">
            <a:extLst>
              <a:ext uri="{FF2B5EF4-FFF2-40B4-BE49-F238E27FC236}">
                <a16:creationId xmlns:a16="http://schemas.microsoft.com/office/drawing/2014/main" id="{CDD3F0EF-25D0-F23F-8DA3-23CACC38583B}"/>
              </a:ext>
            </a:extLst>
          </p:cNvPr>
          <p:cNvPicPr>
            <a:picLocks noChangeAspect="1"/>
          </p:cNvPicPr>
          <p:nvPr/>
        </p:nvPicPr>
        <p:blipFill>
          <a:blip r:embed="rId4"/>
          <a:stretch>
            <a:fillRect/>
          </a:stretch>
        </p:blipFill>
        <p:spPr>
          <a:xfrm>
            <a:off x="4922244" y="5967023"/>
            <a:ext cx="546100" cy="571500"/>
          </a:xfrm>
          <a:prstGeom prst="rect">
            <a:avLst/>
          </a:prstGeom>
        </p:spPr>
      </p:pic>
      <p:pic>
        <p:nvPicPr>
          <p:cNvPr id="7" name="Picture 6">
            <a:extLst>
              <a:ext uri="{FF2B5EF4-FFF2-40B4-BE49-F238E27FC236}">
                <a16:creationId xmlns:a16="http://schemas.microsoft.com/office/drawing/2014/main" id="{BC5A0DC5-17CF-7142-90CE-5B7287F0CD07}"/>
              </a:ext>
            </a:extLst>
          </p:cNvPr>
          <p:cNvPicPr>
            <a:picLocks noChangeAspect="1"/>
          </p:cNvPicPr>
          <p:nvPr/>
        </p:nvPicPr>
        <p:blipFill>
          <a:blip r:embed="rId5"/>
          <a:stretch>
            <a:fillRect/>
          </a:stretch>
        </p:blipFill>
        <p:spPr>
          <a:xfrm>
            <a:off x="5526426" y="5947266"/>
            <a:ext cx="520700" cy="571500"/>
          </a:xfrm>
          <a:prstGeom prst="rect">
            <a:avLst/>
          </a:prstGeom>
        </p:spPr>
      </p:pic>
      <p:pic>
        <p:nvPicPr>
          <p:cNvPr id="8" name="Picture 7">
            <a:extLst>
              <a:ext uri="{FF2B5EF4-FFF2-40B4-BE49-F238E27FC236}">
                <a16:creationId xmlns:a16="http://schemas.microsoft.com/office/drawing/2014/main" id="{D85E315A-83FA-9A55-AE03-D56F74C97D43}"/>
              </a:ext>
            </a:extLst>
          </p:cNvPr>
          <p:cNvPicPr>
            <a:picLocks noChangeAspect="1"/>
          </p:cNvPicPr>
          <p:nvPr/>
        </p:nvPicPr>
        <p:blipFill>
          <a:blip r:embed="rId6"/>
          <a:stretch>
            <a:fillRect/>
          </a:stretch>
        </p:blipFill>
        <p:spPr>
          <a:xfrm>
            <a:off x="4288114" y="5967023"/>
            <a:ext cx="635000" cy="584200"/>
          </a:xfrm>
          <a:prstGeom prst="rect">
            <a:avLst/>
          </a:prstGeom>
        </p:spPr>
      </p:pic>
      <p:pic>
        <p:nvPicPr>
          <p:cNvPr id="9" name="Picture 8">
            <a:extLst>
              <a:ext uri="{FF2B5EF4-FFF2-40B4-BE49-F238E27FC236}">
                <a16:creationId xmlns:a16="http://schemas.microsoft.com/office/drawing/2014/main" id="{122E41B5-067D-06A1-83B1-C0259E8D3CF0}"/>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747432" y="6030523"/>
            <a:ext cx="571500" cy="457200"/>
          </a:xfrm>
          <a:prstGeom prst="rect">
            <a:avLst/>
          </a:prstGeom>
        </p:spPr>
      </p:pic>
      <p:sp>
        <p:nvSpPr>
          <p:cNvPr id="2" name="Content Placeholder 1">
            <a:extLst>
              <a:ext uri="{FF2B5EF4-FFF2-40B4-BE49-F238E27FC236}">
                <a16:creationId xmlns:a16="http://schemas.microsoft.com/office/drawing/2014/main" id="{E9AE82AA-F054-4BB5-9090-13C4F8D2F578}"/>
              </a:ext>
            </a:extLst>
          </p:cNvPr>
          <p:cNvSpPr>
            <a:spLocks noGrp="1"/>
          </p:cNvSpPr>
          <p:nvPr>
            <p:ph idx="4294967295"/>
          </p:nvPr>
        </p:nvSpPr>
        <p:spPr>
          <a:xfrm>
            <a:off x="407618" y="1473197"/>
            <a:ext cx="5825534" cy="5032847"/>
          </a:xfrm>
          <a:prstGeom prst="rect">
            <a:avLst/>
          </a:prstGeom>
        </p:spPr>
        <p:txBody>
          <a:bodyPr vert="horz" lIns="91440" tIns="45720" rIns="91440" bIns="45720" rtlCol="0" anchor="t">
            <a:noAutofit/>
          </a:bodyPr>
          <a:lstStyle/>
          <a:p>
            <a:pPr marL="0" indent="0">
              <a:lnSpc>
                <a:spcPct val="100000"/>
              </a:lnSpc>
              <a:spcBef>
                <a:spcPts val="0"/>
              </a:spcBef>
              <a:spcAft>
                <a:spcPts val="600"/>
              </a:spcAft>
              <a:buNone/>
            </a:pPr>
            <a:r>
              <a:rPr lang="en-GB" sz="1600" dirty="0">
                <a:solidFill>
                  <a:schemeClr val="accent2"/>
                </a:solidFill>
                <a:latin typeface="+mj-lt"/>
                <a:cs typeface="Arial"/>
              </a:rPr>
              <a:t>For this Challenge, can you code a robot that sorts the sorting sprites and sends them to the 'Tick' or the 'Cross'?</a:t>
            </a:r>
          </a:p>
          <a:p>
            <a:pPr marL="0" indent="0">
              <a:lnSpc>
                <a:spcPct val="100000"/>
              </a:lnSpc>
              <a:spcBef>
                <a:spcPts val="0"/>
              </a:spcBef>
              <a:spcAft>
                <a:spcPts val="600"/>
              </a:spcAft>
              <a:buNone/>
            </a:pPr>
            <a:r>
              <a:rPr lang="en-GB" sz="1600" dirty="0">
                <a:cs typeface="Arial"/>
              </a:rPr>
              <a:t>You may already have some ideas of how to do this, if you've used Scratch before!</a:t>
            </a:r>
          </a:p>
          <a:p>
            <a:pPr marL="0" indent="0">
              <a:lnSpc>
                <a:spcPct val="100000"/>
              </a:lnSpc>
              <a:spcBef>
                <a:spcPts val="0"/>
              </a:spcBef>
              <a:spcAft>
                <a:spcPts val="600"/>
              </a:spcAft>
              <a:buNone/>
            </a:pPr>
            <a:endParaRPr lang="en-GB" sz="1600" dirty="0">
              <a:cs typeface="Arial"/>
            </a:endParaRPr>
          </a:p>
          <a:p>
            <a:pPr marL="0" indent="0">
              <a:lnSpc>
                <a:spcPct val="100000"/>
              </a:lnSpc>
              <a:spcBef>
                <a:spcPts val="0"/>
              </a:spcBef>
              <a:spcAft>
                <a:spcPts val="600"/>
              </a:spcAft>
              <a:buNone/>
            </a:pPr>
            <a:r>
              <a:rPr lang="en-GB" sz="1600" dirty="0">
                <a:cs typeface="Arial"/>
              </a:rPr>
              <a:t>For our solution we're going to:</a:t>
            </a:r>
          </a:p>
          <a:p>
            <a:pPr marL="285750" indent="-285750">
              <a:lnSpc>
                <a:spcPct val="100000"/>
              </a:lnSpc>
              <a:spcBef>
                <a:spcPts val="0"/>
              </a:spcBef>
              <a:spcAft>
                <a:spcPts val="600"/>
              </a:spcAft>
            </a:pPr>
            <a:r>
              <a:rPr lang="en-GB" sz="1600" dirty="0">
                <a:cs typeface="Arial"/>
              </a:rPr>
              <a:t>Create an 'AL the Robot' sprite.</a:t>
            </a:r>
          </a:p>
          <a:p>
            <a:pPr marL="285750" indent="-285750">
              <a:lnSpc>
                <a:spcPct val="100000"/>
              </a:lnSpc>
              <a:spcBef>
                <a:spcPts val="0"/>
              </a:spcBef>
              <a:spcAft>
                <a:spcPts val="600"/>
              </a:spcAft>
            </a:pPr>
            <a:r>
              <a:rPr lang="en-GB" sz="1600" dirty="0">
                <a:cs typeface="Arial"/>
              </a:rPr>
              <a:t>Program each sorting sprite to move to 'AL the Robot' when clicked.</a:t>
            </a:r>
          </a:p>
          <a:p>
            <a:pPr marL="285750" indent="-285750">
              <a:lnSpc>
                <a:spcPct val="100000"/>
              </a:lnSpc>
              <a:spcBef>
                <a:spcPts val="0"/>
              </a:spcBef>
              <a:spcAft>
                <a:spcPts val="600"/>
              </a:spcAft>
            </a:pPr>
            <a:r>
              <a:rPr lang="en-GB" sz="1600" dirty="0">
                <a:cs typeface="Arial"/>
              </a:rPr>
              <a:t>Program the sorting sprites to glide to the 'Tick' or the 'Cross' after touching 'AL the Robot’</a:t>
            </a:r>
          </a:p>
          <a:p>
            <a:pPr marL="285750" indent="-285750">
              <a:lnSpc>
                <a:spcPct val="100000"/>
              </a:lnSpc>
              <a:spcBef>
                <a:spcPts val="0"/>
              </a:spcBef>
              <a:spcAft>
                <a:spcPts val="600"/>
              </a:spcAft>
            </a:pPr>
            <a:r>
              <a:rPr lang="en-GB" sz="1600" dirty="0">
                <a:cs typeface="Arial"/>
              </a:rPr>
              <a:t>Return to their starting position when the green flag is clicked to reset.	</a:t>
            </a:r>
          </a:p>
          <a:p>
            <a:pPr marL="0" indent="0">
              <a:lnSpc>
                <a:spcPct val="100000"/>
              </a:lnSpc>
              <a:spcBef>
                <a:spcPts val="0"/>
              </a:spcBef>
              <a:spcAft>
                <a:spcPts val="600"/>
              </a:spcAft>
              <a:buNone/>
            </a:pPr>
            <a:br>
              <a:rPr lang="en-GB" sz="1600" dirty="0">
                <a:latin typeface="+mn-lt"/>
              </a:rPr>
            </a:br>
            <a:endParaRPr lang="en-GB" sz="500" dirty="0">
              <a:latin typeface="+mn-lt"/>
            </a:endParaRPr>
          </a:p>
          <a:p>
            <a:pPr marL="0" indent="0">
              <a:lnSpc>
                <a:spcPct val="100000"/>
              </a:lnSpc>
              <a:spcBef>
                <a:spcPts val="0"/>
              </a:spcBef>
              <a:spcAft>
                <a:spcPts val="600"/>
              </a:spcAft>
              <a:buNone/>
            </a:pPr>
            <a:r>
              <a:rPr lang="en-GB" sz="1600" dirty="0">
                <a:latin typeface="+mn-lt"/>
              </a:rPr>
              <a:t>We will do this using blocks from the </a:t>
            </a:r>
            <a:br>
              <a:rPr lang="en-GB" sz="1600" dirty="0">
                <a:latin typeface="+mn-lt"/>
              </a:rPr>
            </a:br>
            <a:r>
              <a:rPr lang="en-GB" sz="1600" dirty="0">
                <a:latin typeface="+mn-lt"/>
              </a:rPr>
              <a:t>following menus:</a:t>
            </a:r>
          </a:p>
        </p:txBody>
      </p:sp>
    </p:spTree>
    <p:extLst>
      <p:ext uri="{BB962C8B-B14F-4D97-AF65-F5344CB8AC3E}">
        <p14:creationId xmlns:p14="http://schemas.microsoft.com/office/powerpoint/2010/main" val="1690869470"/>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AE82AA-F054-4BB5-9090-13C4F8D2F578}"/>
              </a:ext>
            </a:extLst>
          </p:cNvPr>
          <p:cNvSpPr>
            <a:spLocks noGrp="1"/>
          </p:cNvSpPr>
          <p:nvPr>
            <p:ph idx="4294967295"/>
          </p:nvPr>
        </p:nvSpPr>
        <p:spPr>
          <a:xfrm>
            <a:off x="395254" y="1473197"/>
            <a:ext cx="5792175" cy="5032847"/>
          </a:xfrm>
          <a:prstGeom prst="rect">
            <a:avLst/>
          </a:prstGeom>
        </p:spPr>
        <p:txBody>
          <a:bodyPr vert="horz" lIns="91440" tIns="45720" rIns="91440" bIns="45720" rtlCol="0" anchor="t">
            <a:noAutofit/>
          </a:bodyPr>
          <a:lstStyle/>
          <a:p>
            <a:pPr marL="0" indent="0">
              <a:lnSpc>
                <a:spcPct val="100000"/>
              </a:lnSpc>
              <a:spcBef>
                <a:spcPts val="0"/>
              </a:spcBef>
              <a:spcAft>
                <a:spcPts val="600"/>
              </a:spcAft>
              <a:buNone/>
            </a:pPr>
            <a:r>
              <a:rPr lang="en-GB" sz="1600" dirty="0">
                <a:latin typeface="Arial Rounded MT Bold" panose="020F0704030504030204" pitchFamily="34" charset="0"/>
                <a:cs typeface="Arial"/>
              </a:rPr>
              <a:t>Let's </a:t>
            </a:r>
            <a:r>
              <a:rPr lang="en-GB" sz="1600" dirty="0">
                <a:solidFill>
                  <a:schemeClr val="accent2"/>
                </a:solidFill>
                <a:latin typeface="Arial Rounded MT Bold" panose="020F0704030504030204" pitchFamily="34" charset="0"/>
                <a:cs typeface="Arial"/>
              </a:rPr>
              <a:t>resize</a:t>
            </a:r>
            <a:r>
              <a:rPr lang="en-GB" sz="1600" dirty="0">
                <a:latin typeface="Arial Rounded MT Bold" panose="020F0704030504030204" pitchFamily="34" charset="0"/>
                <a:cs typeface="Arial"/>
              </a:rPr>
              <a:t> the robot sprite, </a:t>
            </a:r>
            <a:r>
              <a:rPr lang="en-GB" sz="1600" dirty="0">
                <a:solidFill>
                  <a:schemeClr val="accent2"/>
                </a:solidFill>
                <a:latin typeface="Arial Rounded MT Bold" panose="020F0704030504030204" pitchFamily="34" charset="0"/>
                <a:cs typeface="Arial"/>
              </a:rPr>
              <a:t>rename</a:t>
            </a:r>
            <a:r>
              <a:rPr lang="en-GB" sz="1600" dirty="0">
                <a:latin typeface="Arial Rounded MT Bold" panose="020F0704030504030204" pitchFamily="34" charset="0"/>
                <a:cs typeface="Arial"/>
              </a:rPr>
              <a:t> her and </a:t>
            </a:r>
            <a:r>
              <a:rPr lang="en-GB" sz="1600" dirty="0">
                <a:solidFill>
                  <a:schemeClr val="accent2"/>
                </a:solidFill>
                <a:latin typeface="Arial Rounded MT Bold" panose="020F0704030504030204" pitchFamily="34" charset="0"/>
                <a:cs typeface="Arial"/>
              </a:rPr>
              <a:t>position</a:t>
            </a:r>
            <a:r>
              <a:rPr lang="en-GB" sz="1600" dirty="0">
                <a:latin typeface="Arial Rounded MT Bold" panose="020F0704030504030204" pitchFamily="34" charset="0"/>
                <a:cs typeface="Arial"/>
              </a:rPr>
              <a:t> her, and then test it.</a:t>
            </a:r>
          </a:p>
          <a:p>
            <a:pPr marL="267970" indent="-267970">
              <a:lnSpc>
                <a:spcPct val="100000"/>
              </a:lnSpc>
              <a:spcBef>
                <a:spcPts val="0"/>
              </a:spcBef>
              <a:spcAft>
                <a:spcPts val="600"/>
              </a:spcAft>
            </a:pPr>
            <a:r>
              <a:rPr lang="en-GB" sz="1500" dirty="0">
                <a:cs typeface="Arial"/>
              </a:rPr>
              <a:t>Create a new sprite by searching for Retro Robot.</a:t>
            </a:r>
          </a:p>
          <a:p>
            <a:pPr marL="267970" indent="-267970">
              <a:lnSpc>
                <a:spcPct val="100000"/>
              </a:lnSpc>
              <a:spcBef>
                <a:spcPts val="0"/>
              </a:spcBef>
              <a:spcAft>
                <a:spcPts val="600"/>
              </a:spcAft>
            </a:pPr>
            <a:r>
              <a:rPr lang="en-GB" sz="1500" dirty="0">
                <a:cs typeface="Arial"/>
              </a:rPr>
              <a:t>Reduce her size to 35%, rename her 'AL the Robot', and position her below your 'rock' sorting sprites.</a:t>
            </a:r>
          </a:p>
          <a:p>
            <a:pPr marL="285750" indent="-285750">
              <a:lnSpc>
                <a:spcPct val="100000"/>
              </a:lnSpc>
              <a:spcBef>
                <a:spcPts val="0"/>
              </a:spcBef>
              <a:spcAft>
                <a:spcPts val="600"/>
              </a:spcAft>
            </a:pPr>
            <a:r>
              <a:rPr lang="en-GB" sz="1500" dirty="0">
                <a:cs typeface="Arial"/>
              </a:rPr>
              <a:t>Change each sorting</a:t>
            </a:r>
            <a:r>
              <a:rPr lang="en-GB" sz="1500" dirty="0">
                <a:latin typeface="+mn-lt"/>
                <a:cs typeface="Arial"/>
              </a:rPr>
              <a:t> </a:t>
            </a:r>
            <a:r>
              <a:rPr lang="en-GB" sz="1500" dirty="0">
                <a:cs typeface="Arial"/>
              </a:rPr>
              <a:t>sprite's </a:t>
            </a:r>
            <a:r>
              <a:rPr lang="en-GB" sz="1500" b="1" dirty="0">
                <a:cs typeface="Arial"/>
              </a:rPr>
              <a:t>when sprite clicked</a:t>
            </a:r>
            <a:r>
              <a:rPr lang="en-GB" sz="1500" dirty="0">
                <a:cs typeface="Arial"/>
              </a:rPr>
              <a:t> (Event block) instruction, so</a:t>
            </a:r>
            <a:r>
              <a:rPr lang="en-GB" sz="1500" dirty="0">
                <a:latin typeface="+mn-lt"/>
                <a:cs typeface="Arial"/>
              </a:rPr>
              <a:t> they glide to </a:t>
            </a:r>
            <a:r>
              <a:rPr lang="en-GB" sz="1500" dirty="0">
                <a:cs typeface="Arial"/>
              </a:rPr>
              <a:t>'AL</a:t>
            </a:r>
            <a:r>
              <a:rPr lang="en-GB" sz="1500" dirty="0">
                <a:latin typeface="+mn-lt"/>
                <a:cs typeface="Arial"/>
              </a:rPr>
              <a:t> the Robot</a:t>
            </a:r>
            <a:r>
              <a:rPr lang="en-GB" sz="1500" dirty="0">
                <a:cs typeface="Arial"/>
              </a:rPr>
              <a:t>'</a:t>
            </a:r>
            <a:r>
              <a:rPr lang="en-GB" sz="1500" dirty="0">
                <a:latin typeface="+mn-lt"/>
                <a:cs typeface="Arial"/>
              </a:rPr>
              <a:t> when clicked.</a:t>
            </a:r>
          </a:p>
          <a:p>
            <a:pPr marL="285750" indent="-285750">
              <a:lnSpc>
                <a:spcPct val="100000"/>
              </a:lnSpc>
              <a:spcBef>
                <a:spcPts val="0"/>
              </a:spcBef>
              <a:spcAft>
                <a:spcPts val="600"/>
              </a:spcAft>
            </a:pPr>
            <a:r>
              <a:rPr lang="en-GB" sz="1500" dirty="0">
                <a:cs typeface="Arial"/>
              </a:rPr>
              <a:t>For the first sorting sprite, add a new </a:t>
            </a:r>
            <a:r>
              <a:rPr lang="en-GB" sz="1500" b="1" dirty="0">
                <a:cs typeface="Arial"/>
              </a:rPr>
              <a:t>when     clicked </a:t>
            </a:r>
            <a:r>
              <a:rPr lang="en-GB" sz="1500" dirty="0">
                <a:solidFill>
                  <a:srgbClr val="000000"/>
                </a:solidFill>
                <a:cs typeface="Arial"/>
              </a:rPr>
              <a:t>(Event block)</a:t>
            </a:r>
            <a:r>
              <a:rPr lang="en-GB" sz="1500" dirty="0">
                <a:solidFill>
                  <a:srgbClr val="00A7B5"/>
                </a:solidFill>
                <a:cs typeface="Arial"/>
              </a:rPr>
              <a:t> </a:t>
            </a:r>
            <a:r>
              <a:rPr lang="en-GB" sz="1500" dirty="0">
                <a:solidFill>
                  <a:schemeClr val="bg2"/>
                </a:solidFill>
                <a:cs typeface="Arial"/>
              </a:rPr>
              <a:t>input</a:t>
            </a:r>
            <a:r>
              <a:rPr lang="en-GB" sz="1500" dirty="0">
                <a:cs typeface="Arial"/>
              </a:rPr>
              <a:t>.</a:t>
            </a:r>
          </a:p>
          <a:p>
            <a:pPr marL="285750" indent="-285750">
              <a:lnSpc>
                <a:spcPct val="100000"/>
              </a:lnSpc>
              <a:spcBef>
                <a:spcPts val="0"/>
              </a:spcBef>
              <a:spcAft>
                <a:spcPts val="600"/>
              </a:spcAft>
            </a:pPr>
            <a:r>
              <a:rPr lang="en-GB" sz="1500" dirty="0">
                <a:cs typeface="Arial"/>
              </a:rPr>
              <a:t>Drag a </a:t>
            </a:r>
            <a:r>
              <a:rPr lang="en-GB" sz="1500" b="1" dirty="0">
                <a:cs typeface="Arial"/>
              </a:rPr>
              <a:t>forever </a:t>
            </a:r>
            <a:r>
              <a:rPr lang="en-GB" sz="1500" dirty="0">
                <a:cs typeface="Arial"/>
              </a:rPr>
              <a:t>(Control) block beneath it and place an </a:t>
            </a:r>
            <a:r>
              <a:rPr lang="en-GB" sz="1500" b="1" dirty="0">
                <a:cs typeface="Arial"/>
              </a:rPr>
              <a:t>if-then</a:t>
            </a:r>
            <a:r>
              <a:rPr lang="en-GB" sz="1500" dirty="0">
                <a:cs typeface="Arial"/>
              </a:rPr>
              <a:t> (Control) block </a:t>
            </a:r>
            <a:r>
              <a:rPr lang="en-GB" sz="1500" dirty="0">
                <a:solidFill>
                  <a:srgbClr val="00A7B5"/>
                </a:solidFill>
                <a:cs typeface="Arial"/>
              </a:rPr>
              <a:t>(</a:t>
            </a:r>
            <a:r>
              <a:rPr lang="en-GB" sz="1500" dirty="0">
                <a:solidFill>
                  <a:schemeClr val="bg2"/>
                </a:solidFill>
                <a:cs typeface="Arial"/>
              </a:rPr>
              <a:t>selection</a:t>
            </a:r>
            <a:r>
              <a:rPr lang="en-GB" sz="1500" dirty="0">
                <a:solidFill>
                  <a:srgbClr val="00A7B5"/>
                </a:solidFill>
                <a:cs typeface="Arial"/>
              </a:rPr>
              <a:t>) </a:t>
            </a:r>
            <a:r>
              <a:rPr lang="en-GB" sz="1500" dirty="0">
                <a:cs typeface="Arial"/>
              </a:rPr>
              <a:t>inside it.</a:t>
            </a:r>
          </a:p>
          <a:p>
            <a:pPr marL="285750" indent="-285750">
              <a:lnSpc>
                <a:spcPct val="100000"/>
              </a:lnSpc>
              <a:spcBef>
                <a:spcPts val="0"/>
              </a:spcBef>
              <a:spcAft>
                <a:spcPts val="600"/>
              </a:spcAft>
            </a:pPr>
            <a:r>
              <a:rPr lang="en-GB" sz="1500" dirty="0">
                <a:cs typeface="Arial"/>
              </a:rPr>
              <a:t>Add a </a:t>
            </a:r>
            <a:r>
              <a:rPr lang="en-GB" sz="1500" b="1" dirty="0">
                <a:cs typeface="Arial"/>
              </a:rPr>
              <a:t>touching [mouse pointer]</a:t>
            </a:r>
            <a:r>
              <a:rPr lang="en-GB" sz="1500" dirty="0">
                <a:cs typeface="Arial"/>
              </a:rPr>
              <a:t> (Sensing)</a:t>
            </a:r>
            <a:r>
              <a:rPr lang="en-GB" sz="1500" b="1" dirty="0">
                <a:cs typeface="Arial"/>
              </a:rPr>
              <a:t> </a:t>
            </a:r>
            <a:r>
              <a:rPr lang="en-GB" sz="1500" dirty="0">
                <a:cs typeface="Arial"/>
              </a:rPr>
              <a:t>block. Change the dropdown to 'AL the Robot’.</a:t>
            </a:r>
          </a:p>
          <a:p>
            <a:pPr marL="285750" indent="-285750">
              <a:lnSpc>
                <a:spcPct val="100000"/>
              </a:lnSpc>
              <a:spcBef>
                <a:spcPts val="0"/>
              </a:spcBef>
              <a:spcAft>
                <a:spcPts val="600"/>
              </a:spcAft>
            </a:pPr>
            <a:r>
              <a:rPr lang="en-GB" sz="1500" dirty="0">
                <a:cs typeface="Arial"/>
              </a:rPr>
              <a:t>Drag a </a:t>
            </a:r>
            <a:r>
              <a:rPr lang="en-GB" sz="1500" b="1" dirty="0">
                <a:cs typeface="Arial"/>
              </a:rPr>
              <a:t>glide 1 secs to [random position] </a:t>
            </a:r>
            <a:r>
              <a:rPr lang="en-GB" sz="1500" dirty="0">
                <a:cs typeface="Arial"/>
              </a:rPr>
              <a:t>block (Motion) inside the </a:t>
            </a:r>
            <a:r>
              <a:rPr lang="en-GB" sz="1500" b="1" dirty="0">
                <a:cs typeface="Arial"/>
              </a:rPr>
              <a:t>if-then </a:t>
            </a:r>
            <a:r>
              <a:rPr lang="en-GB" sz="1500" dirty="0">
                <a:cs typeface="Arial"/>
              </a:rPr>
              <a:t>block. Change the [position] to 'Tick'. </a:t>
            </a:r>
            <a:endParaRPr lang="en-GB" sz="1500" dirty="0"/>
          </a:p>
          <a:p>
            <a:pPr marL="285750" indent="-285750">
              <a:lnSpc>
                <a:spcPct val="100000"/>
              </a:lnSpc>
              <a:spcBef>
                <a:spcPts val="0"/>
              </a:spcBef>
              <a:spcAft>
                <a:spcPts val="600"/>
              </a:spcAft>
            </a:pPr>
            <a:r>
              <a:rPr lang="en-GB" sz="1500" dirty="0">
                <a:cs typeface="Arial"/>
              </a:rPr>
              <a:t>To</a:t>
            </a:r>
            <a:r>
              <a:rPr lang="en-GB" sz="1500" dirty="0">
                <a:solidFill>
                  <a:schemeClr val="bg2"/>
                </a:solidFill>
                <a:cs typeface="Arial"/>
              </a:rPr>
              <a:t> test,</a:t>
            </a:r>
            <a:r>
              <a:rPr lang="en-GB" sz="1500" dirty="0">
                <a:cs typeface="Arial"/>
              </a:rPr>
              <a:t> click</a:t>
            </a:r>
            <a:r>
              <a:rPr lang="en-GB" sz="1500" dirty="0">
                <a:latin typeface="+mn-lt"/>
                <a:cs typeface="Arial"/>
              </a:rPr>
              <a:t> the</a:t>
            </a:r>
            <a:r>
              <a:rPr lang="en-GB" sz="1500" dirty="0">
                <a:cs typeface="Arial"/>
              </a:rPr>
              <a:t> </a:t>
            </a:r>
            <a:r>
              <a:rPr lang="en-GB" sz="1500" dirty="0">
                <a:latin typeface="+mn-lt"/>
                <a:cs typeface="Arial"/>
              </a:rPr>
              <a:t> </a:t>
            </a:r>
            <a:r>
              <a:rPr lang="en-GB" sz="1500" dirty="0">
                <a:cs typeface="Arial"/>
              </a:rPr>
              <a:t>    </a:t>
            </a:r>
            <a:r>
              <a:rPr lang="en-GB" sz="1500" dirty="0">
                <a:latin typeface="+mn-lt"/>
                <a:cs typeface="Arial"/>
              </a:rPr>
              <a:t>then </a:t>
            </a:r>
            <a:r>
              <a:rPr lang="en-GB" sz="1500" dirty="0">
                <a:cs typeface="Arial"/>
              </a:rPr>
              <a:t>click</a:t>
            </a:r>
            <a:r>
              <a:rPr lang="en-GB" sz="1500" dirty="0">
                <a:latin typeface="+mn-lt"/>
                <a:cs typeface="Arial"/>
              </a:rPr>
              <a:t> the sorting sprite</a:t>
            </a:r>
            <a:r>
              <a:rPr lang="en-GB" sz="1500" dirty="0">
                <a:cs typeface="Arial"/>
              </a:rPr>
              <a:t> (on the stage).</a:t>
            </a:r>
            <a:r>
              <a:rPr lang="en-GB" sz="1500" dirty="0">
                <a:latin typeface="+mn-lt"/>
                <a:cs typeface="Arial"/>
              </a:rPr>
              <a:t> </a:t>
            </a:r>
            <a:r>
              <a:rPr lang="en-GB" sz="1500" b="1" dirty="0">
                <a:latin typeface="+mn-lt"/>
                <a:cs typeface="Arial"/>
              </a:rPr>
              <a:t>Does it work as expected?</a:t>
            </a:r>
          </a:p>
        </p:txBody>
      </p:sp>
      <p:sp>
        <p:nvSpPr>
          <p:cNvPr id="3" name="Title 2">
            <a:extLst>
              <a:ext uri="{FF2B5EF4-FFF2-40B4-BE49-F238E27FC236}">
                <a16:creationId xmlns:a16="http://schemas.microsoft.com/office/drawing/2014/main" id="{46C78939-F500-4115-8846-FC035A2B4968}"/>
              </a:ext>
            </a:extLst>
          </p:cNvPr>
          <p:cNvSpPr>
            <a:spLocks noGrp="1"/>
          </p:cNvSpPr>
          <p:nvPr>
            <p:ph type="title"/>
          </p:nvPr>
        </p:nvSpPr>
        <p:spPr/>
        <p:txBody>
          <a:bodyPr/>
          <a:lstStyle/>
          <a:p>
            <a:r>
              <a:rPr lang="en-GB" dirty="0">
                <a:latin typeface="Arial Rounded MT Bold"/>
              </a:rPr>
              <a:t>Challenge 2: step 1</a:t>
            </a:r>
            <a:endParaRPr lang="en-GB" dirty="0"/>
          </a:p>
        </p:txBody>
      </p:sp>
      <p:cxnSp>
        <p:nvCxnSpPr>
          <p:cNvPr id="5" name="Straight Connector 4">
            <a:extLst>
              <a:ext uri="{FF2B5EF4-FFF2-40B4-BE49-F238E27FC236}">
                <a16:creationId xmlns:a16="http://schemas.microsoft.com/office/drawing/2014/main" id="{6700DBDE-F8C8-7493-71AC-D71CF6578C23}"/>
              </a:ext>
            </a:extLst>
          </p:cNvPr>
          <p:cNvCxnSpPr>
            <a:cxnSpLocks/>
          </p:cNvCxnSpPr>
          <p:nvPr/>
        </p:nvCxnSpPr>
        <p:spPr>
          <a:xfrm>
            <a:off x="6395706" y="1473197"/>
            <a:ext cx="0" cy="5032847"/>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DACF527D-7B96-253A-BF4F-70B0475C7EA1}"/>
              </a:ext>
            </a:extLst>
          </p:cNvPr>
          <p:cNvPicPr>
            <a:picLocks noChangeAspect="1"/>
          </p:cNvPicPr>
          <p:nvPr/>
        </p:nvPicPr>
        <p:blipFill>
          <a:blip r:embed="rId3"/>
          <a:stretch>
            <a:fillRect/>
          </a:stretch>
        </p:blipFill>
        <p:spPr>
          <a:xfrm>
            <a:off x="4422391" y="3429000"/>
            <a:ext cx="219106" cy="228632"/>
          </a:xfrm>
          <a:prstGeom prst="rect">
            <a:avLst/>
          </a:prstGeom>
        </p:spPr>
      </p:pic>
      <p:pic>
        <p:nvPicPr>
          <p:cNvPr id="6" name="Picture 5">
            <a:extLst>
              <a:ext uri="{FF2B5EF4-FFF2-40B4-BE49-F238E27FC236}">
                <a16:creationId xmlns:a16="http://schemas.microsoft.com/office/drawing/2014/main" id="{49D20A9E-E7FE-50F5-F0C9-1328E3E2963A}"/>
              </a:ext>
            </a:extLst>
          </p:cNvPr>
          <p:cNvPicPr>
            <a:picLocks noChangeAspect="1"/>
          </p:cNvPicPr>
          <p:nvPr/>
        </p:nvPicPr>
        <p:blipFill>
          <a:blip r:embed="rId3"/>
          <a:stretch>
            <a:fillRect/>
          </a:stretch>
        </p:blipFill>
        <p:spPr>
          <a:xfrm>
            <a:off x="2148454" y="5568486"/>
            <a:ext cx="219106" cy="228632"/>
          </a:xfrm>
          <a:prstGeom prst="rect">
            <a:avLst/>
          </a:prstGeom>
        </p:spPr>
      </p:pic>
      <p:pic>
        <p:nvPicPr>
          <p:cNvPr id="13" name="Picture 12">
            <a:extLst>
              <a:ext uri="{FF2B5EF4-FFF2-40B4-BE49-F238E27FC236}">
                <a16:creationId xmlns:a16="http://schemas.microsoft.com/office/drawing/2014/main" id="{A829045B-8C1B-798E-C445-68EA16CCEF98}"/>
              </a:ext>
            </a:extLst>
          </p:cNvPr>
          <p:cNvPicPr>
            <a:picLocks noChangeAspect="1"/>
          </p:cNvPicPr>
          <p:nvPr/>
        </p:nvPicPr>
        <p:blipFill>
          <a:blip r:embed="rId4"/>
          <a:stretch>
            <a:fillRect/>
          </a:stretch>
        </p:blipFill>
        <p:spPr>
          <a:xfrm>
            <a:off x="4922244" y="5967023"/>
            <a:ext cx="546100" cy="571500"/>
          </a:xfrm>
          <a:prstGeom prst="rect">
            <a:avLst/>
          </a:prstGeom>
        </p:spPr>
      </p:pic>
      <p:pic>
        <p:nvPicPr>
          <p:cNvPr id="14" name="Picture 13">
            <a:extLst>
              <a:ext uri="{FF2B5EF4-FFF2-40B4-BE49-F238E27FC236}">
                <a16:creationId xmlns:a16="http://schemas.microsoft.com/office/drawing/2014/main" id="{F3DAD416-AA9C-38FB-3787-8DAC9512AEFE}"/>
              </a:ext>
            </a:extLst>
          </p:cNvPr>
          <p:cNvPicPr>
            <a:picLocks noChangeAspect="1"/>
          </p:cNvPicPr>
          <p:nvPr/>
        </p:nvPicPr>
        <p:blipFill>
          <a:blip r:embed="rId5"/>
          <a:stretch>
            <a:fillRect/>
          </a:stretch>
        </p:blipFill>
        <p:spPr>
          <a:xfrm>
            <a:off x="5526426" y="5947266"/>
            <a:ext cx="520700" cy="571500"/>
          </a:xfrm>
          <a:prstGeom prst="rect">
            <a:avLst/>
          </a:prstGeom>
        </p:spPr>
      </p:pic>
      <p:pic>
        <p:nvPicPr>
          <p:cNvPr id="15" name="Picture 14">
            <a:extLst>
              <a:ext uri="{FF2B5EF4-FFF2-40B4-BE49-F238E27FC236}">
                <a16:creationId xmlns:a16="http://schemas.microsoft.com/office/drawing/2014/main" id="{533DA5D0-5902-244B-EAF1-E1FF36B885BC}"/>
              </a:ext>
            </a:extLst>
          </p:cNvPr>
          <p:cNvPicPr>
            <a:picLocks noChangeAspect="1"/>
          </p:cNvPicPr>
          <p:nvPr/>
        </p:nvPicPr>
        <p:blipFill>
          <a:blip r:embed="rId6"/>
          <a:stretch>
            <a:fillRect/>
          </a:stretch>
        </p:blipFill>
        <p:spPr>
          <a:xfrm>
            <a:off x="4288114" y="5967023"/>
            <a:ext cx="635000" cy="584200"/>
          </a:xfrm>
          <a:prstGeom prst="rect">
            <a:avLst/>
          </a:prstGeom>
        </p:spPr>
      </p:pic>
      <p:pic>
        <p:nvPicPr>
          <p:cNvPr id="16" name="Picture 15">
            <a:extLst>
              <a:ext uri="{FF2B5EF4-FFF2-40B4-BE49-F238E27FC236}">
                <a16:creationId xmlns:a16="http://schemas.microsoft.com/office/drawing/2014/main" id="{A022EE60-CBA8-4C32-753E-6B1FE91F0E9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747432" y="6030523"/>
            <a:ext cx="571500" cy="457200"/>
          </a:xfrm>
          <a:prstGeom prst="rect">
            <a:avLst/>
          </a:prstGeom>
        </p:spPr>
      </p:pic>
      <p:pic>
        <p:nvPicPr>
          <p:cNvPr id="18" name="Picture 17">
            <a:extLst>
              <a:ext uri="{FF2B5EF4-FFF2-40B4-BE49-F238E27FC236}">
                <a16:creationId xmlns:a16="http://schemas.microsoft.com/office/drawing/2014/main" id="{99C77DA7-059A-591D-5368-B7751B13E0D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799165" y="1880076"/>
            <a:ext cx="2346885" cy="4219090"/>
          </a:xfrm>
          <a:prstGeom prst="rect">
            <a:avLst/>
          </a:prstGeom>
        </p:spPr>
      </p:pic>
      <p:pic>
        <p:nvPicPr>
          <p:cNvPr id="19" name="Picture 18">
            <a:extLst>
              <a:ext uri="{FF2B5EF4-FFF2-40B4-BE49-F238E27FC236}">
                <a16:creationId xmlns:a16="http://schemas.microsoft.com/office/drawing/2014/main" id="{7A4FE0F3-1A8E-D215-CA4F-B07D38917CB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585200" y="1880076"/>
            <a:ext cx="3088200" cy="4219090"/>
          </a:xfrm>
          <a:prstGeom prst="rect">
            <a:avLst/>
          </a:prstGeom>
        </p:spPr>
      </p:pic>
    </p:spTree>
    <p:extLst>
      <p:ext uri="{BB962C8B-B14F-4D97-AF65-F5344CB8AC3E}">
        <p14:creationId xmlns:p14="http://schemas.microsoft.com/office/powerpoint/2010/main" val="1148447822"/>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7F637A9-086F-0870-B503-9B675AD19A7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127500" y="1713645"/>
            <a:ext cx="1705105" cy="2190849"/>
          </a:xfrm>
          <a:prstGeom prst="rect">
            <a:avLst/>
          </a:prstGeom>
        </p:spPr>
      </p:pic>
      <p:sp>
        <p:nvSpPr>
          <p:cNvPr id="2" name="Content Placeholder 1">
            <a:extLst>
              <a:ext uri="{FF2B5EF4-FFF2-40B4-BE49-F238E27FC236}">
                <a16:creationId xmlns:a16="http://schemas.microsoft.com/office/drawing/2014/main" id="{E9AE82AA-F054-4BB5-9090-13C4F8D2F578}"/>
              </a:ext>
            </a:extLst>
          </p:cNvPr>
          <p:cNvSpPr>
            <a:spLocks noGrp="1"/>
          </p:cNvSpPr>
          <p:nvPr>
            <p:ph idx="4294967295"/>
          </p:nvPr>
        </p:nvSpPr>
        <p:spPr>
          <a:xfrm>
            <a:off x="395254" y="1473197"/>
            <a:ext cx="5792175" cy="5032847"/>
          </a:xfrm>
          <a:prstGeom prst="rect">
            <a:avLst/>
          </a:prstGeom>
        </p:spPr>
        <p:txBody>
          <a:bodyPr vert="horz" lIns="91440" tIns="45720" rIns="91440" bIns="45720" rtlCol="0" anchor="t">
            <a:noAutofit/>
          </a:bodyPr>
          <a:lstStyle/>
          <a:p>
            <a:pPr marL="0" indent="0">
              <a:lnSpc>
                <a:spcPct val="100000"/>
              </a:lnSpc>
              <a:spcBef>
                <a:spcPts val="0"/>
              </a:spcBef>
              <a:spcAft>
                <a:spcPts val="600"/>
              </a:spcAft>
              <a:buNone/>
            </a:pPr>
            <a:r>
              <a:rPr lang="en-GB" sz="1600" dirty="0">
                <a:latin typeface="Arial Rounded MT Bold" panose="020F0704030504030204" pitchFamily="34" charset="0"/>
                <a:cs typeface="Arial"/>
              </a:rPr>
              <a:t>Let’s </a:t>
            </a:r>
            <a:r>
              <a:rPr lang="en-GB" sz="1600" dirty="0">
                <a:solidFill>
                  <a:schemeClr val="accent2"/>
                </a:solidFill>
                <a:latin typeface="Arial Rounded MT Bold" panose="020F0704030504030204" pitchFamily="34" charset="0"/>
                <a:cs typeface="Arial"/>
              </a:rPr>
              <a:t>debug our code </a:t>
            </a:r>
            <a:r>
              <a:rPr lang="en-GB" sz="1600" dirty="0">
                <a:latin typeface="Arial Rounded MT Bold" panose="020F0704030504030204" pitchFamily="34" charset="0"/>
                <a:cs typeface="Arial"/>
              </a:rPr>
              <a:t>until we get what we hoped for and then </a:t>
            </a:r>
            <a:r>
              <a:rPr lang="en-GB" sz="1600" dirty="0">
                <a:solidFill>
                  <a:schemeClr val="accent2"/>
                </a:solidFill>
                <a:latin typeface="Arial Rounded MT Bold" panose="020F0704030504030204" pitchFamily="34" charset="0"/>
                <a:cs typeface="Arial"/>
              </a:rPr>
              <a:t>copy it </a:t>
            </a:r>
            <a:r>
              <a:rPr lang="en-GB" sz="1600" dirty="0">
                <a:latin typeface="Arial Rounded MT Bold" panose="020F0704030504030204" pitchFamily="34" charset="0"/>
                <a:cs typeface="Arial"/>
              </a:rPr>
              <a:t>to the other sorting sprites.</a:t>
            </a:r>
          </a:p>
          <a:p>
            <a:pPr marL="267970" indent="-267970">
              <a:lnSpc>
                <a:spcPct val="100000"/>
              </a:lnSpc>
              <a:spcBef>
                <a:spcPts val="0"/>
              </a:spcBef>
              <a:spcAft>
                <a:spcPts val="600"/>
              </a:spcAft>
            </a:pPr>
            <a:r>
              <a:rPr lang="en-GB" sz="1600" dirty="0">
                <a:latin typeface="Arial"/>
                <a:cs typeface="Arial"/>
              </a:rPr>
              <a:t>If the sorting sprite didn’t move to the 'Tick' when it touched the robot, try clicking the    </a:t>
            </a:r>
            <a:r>
              <a:rPr lang="en-GB" sz="1600" b="1" dirty="0">
                <a:latin typeface="Arial"/>
                <a:cs typeface="Arial"/>
              </a:rPr>
              <a:t>  </a:t>
            </a:r>
            <a:r>
              <a:rPr lang="en-GB" sz="1600" dirty="0">
                <a:latin typeface="Arial"/>
                <a:cs typeface="Arial"/>
              </a:rPr>
              <a:t>again to reset it.</a:t>
            </a:r>
            <a:r>
              <a:rPr lang="en-GB" sz="1600" dirty="0">
                <a:cs typeface="Arial"/>
              </a:rPr>
              <a:t> Why didn’t it work as we’d hoped? Let’s </a:t>
            </a:r>
            <a:r>
              <a:rPr lang="en-GB" sz="1600" dirty="0">
                <a:solidFill>
                  <a:schemeClr val="bg2"/>
                </a:solidFill>
                <a:cs typeface="Arial"/>
              </a:rPr>
              <a:t>debug</a:t>
            </a:r>
            <a:r>
              <a:rPr lang="en-GB" sz="1600" dirty="0">
                <a:solidFill>
                  <a:srgbClr val="00A7B5"/>
                </a:solidFill>
                <a:cs typeface="Arial"/>
              </a:rPr>
              <a:t>.</a:t>
            </a:r>
            <a:endParaRPr lang="en-GB" dirty="0">
              <a:solidFill>
                <a:srgbClr val="00A7B5"/>
              </a:solidFill>
            </a:endParaRPr>
          </a:p>
          <a:p>
            <a:pPr marL="267970" indent="-267970">
              <a:lnSpc>
                <a:spcPct val="100000"/>
              </a:lnSpc>
              <a:spcBef>
                <a:spcPts val="0"/>
              </a:spcBef>
              <a:spcAft>
                <a:spcPts val="600"/>
              </a:spcAft>
            </a:pPr>
            <a:r>
              <a:rPr lang="en-GB" sz="1600" dirty="0">
                <a:latin typeface="Arial"/>
                <a:cs typeface="Arial"/>
              </a:rPr>
              <a:t>The program needs to repeatedly check if the sprite is touching 'AL the Robot'.</a:t>
            </a:r>
          </a:p>
          <a:p>
            <a:pPr marL="267970" indent="-267970">
              <a:lnSpc>
                <a:spcPct val="100000"/>
              </a:lnSpc>
              <a:spcBef>
                <a:spcPts val="0"/>
              </a:spcBef>
              <a:spcAft>
                <a:spcPts val="600"/>
              </a:spcAft>
            </a:pPr>
            <a:r>
              <a:rPr lang="en-GB" sz="1600" dirty="0">
                <a:latin typeface="Arial"/>
                <a:cs typeface="Arial"/>
              </a:rPr>
              <a:t>So, to do this, place your</a:t>
            </a:r>
            <a:r>
              <a:rPr lang="en-GB" sz="1600" b="1" dirty="0">
                <a:latin typeface="Arial"/>
                <a:cs typeface="Arial"/>
              </a:rPr>
              <a:t> if-then </a:t>
            </a:r>
            <a:r>
              <a:rPr lang="en-GB" sz="1600" dirty="0">
                <a:solidFill>
                  <a:srgbClr val="1E1E1E"/>
                </a:solidFill>
                <a:latin typeface="Arial"/>
                <a:cs typeface="Arial"/>
              </a:rPr>
              <a:t>(Control)</a:t>
            </a:r>
            <a:r>
              <a:rPr lang="en-GB" sz="1600" dirty="0">
                <a:solidFill>
                  <a:schemeClr val="bg2"/>
                </a:solidFill>
                <a:latin typeface="Arial"/>
                <a:cs typeface="Arial"/>
              </a:rPr>
              <a:t> </a:t>
            </a:r>
            <a:r>
              <a:rPr lang="en-GB" sz="1600" dirty="0">
                <a:solidFill>
                  <a:srgbClr val="000000"/>
                </a:solidFill>
                <a:latin typeface="Arial"/>
                <a:cs typeface="Arial"/>
              </a:rPr>
              <a:t>block </a:t>
            </a:r>
            <a:r>
              <a:rPr lang="en-GB" sz="1600" dirty="0">
                <a:solidFill>
                  <a:srgbClr val="00A7B5"/>
                </a:solidFill>
                <a:latin typeface="Arial"/>
                <a:cs typeface="Arial"/>
              </a:rPr>
              <a:t>(selection) </a:t>
            </a:r>
            <a:r>
              <a:rPr lang="en-GB" sz="1600" dirty="0">
                <a:solidFill>
                  <a:srgbClr val="1E1E1E"/>
                </a:solidFill>
                <a:latin typeface="Arial"/>
                <a:cs typeface="Arial"/>
              </a:rPr>
              <a:t>inside</a:t>
            </a:r>
            <a:r>
              <a:rPr lang="en-GB" sz="1600" dirty="0">
                <a:latin typeface="Arial"/>
                <a:cs typeface="Arial"/>
              </a:rPr>
              <a:t> a </a:t>
            </a:r>
            <a:r>
              <a:rPr lang="en-GB" sz="1600" b="1" dirty="0">
                <a:latin typeface="Arial"/>
                <a:cs typeface="Arial"/>
              </a:rPr>
              <a:t>forever </a:t>
            </a:r>
            <a:r>
              <a:rPr lang="en-GB" sz="1600" dirty="0">
                <a:latin typeface="Arial"/>
                <a:cs typeface="Arial"/>
              </a:rPr>
              <a:t>(Control) loop</a:t>
            </a:r>
            <a:r>
              <a:rPr lang="en-GB" sz="1600" dirty="0">
                <a:solidFill>
                  <a:srgbClr val="00A7B5"/>
                </a:solidFill>
                <a:cs typeface="Arial"/>
              </a:rPr>
              <a:t> (</a:t>
            </a:r>
            <a:r>
              <a:rPr lang="en-GB" sz="1600" dirty="0">
                <a:solidFill>
                  <a:schemeClr val="bg2"/>
                </a:solidFill>
                <a:cs typeface="Arial"/>
              </a:rPr>
              <a:t>repetition</a:t>
            </a:r>
            <a:r>
              <a:rPr lang="en-GB" sz="1600" dirty="0">
                <a:solidFill>
                  <a:srgbClr val="00A7B5"/>
                </a:solidFill>
                <a:cs typeface="Arial"/>
              </a:rPr>
              <a:t>).</a:t>
            </a:r>
            <a:endParaRPr lang="en-GB" sz="1600" dirty="0">
              <a:solidFill>
                <a:schemeClr val="bg2"/>
              </a:solidFill>
              <a:cs typeface="Arial"/>
            </a:endParaRPr>
          </a:p>
          <a:p>
            <a:pPr marL="267970" indent="-267970">
              <a:lnSpc>
                <a:spcPct val="100000"/>
              </a:lnSpc>
              <a:spcBef>
                <a:spcPts val="0"/>
              </a:spcBef>
              <a:spcAft>
                <a:spcPts val="600"/>
              </a:spcAft>
            </a:pPr>
            <a:r>
              <a:rPr lang="en-GB" sz="1600" dirty="0">
                <a:cs typeface="Arial"/>
              </a:rPr>
              <a:t>To stop the </a:t>
            </a:r>
            <a:r>
              <a:rPr lang="en-GB" sz="1600" b="1" dirty="0">
                <a:cs typeface="Arial"/>
              </a:rPr>
              <a:t>forever </a:t>
            </a:r>
            <a:r>
              <a:rPr lang="en-GB" sz="1600" dirty="0">
                <a:cs typeface="Arial"/>
              </a:rPr>
              <a:t>loop, click the</a:t>
            </a:r>
            <a:r>
              <a:rPr lang="en-GB" sz="1600" b="1" dirty="0">
                <a:cs typeface="Arial"/>
              </a:rPr>
              <a:t> red dot </a:t>
            </a:r>
            <a:r>
              <a:rPr lang="en-GB" sz="1600" dirty="0">
                <a:cs typeface="Arial"/>
              </a:rPr>
              <a:t>(top right of Scratch screen) after you've </a:t>
            </a:r>
            <a:r>
              <a:rPr lang="en-GB" sz="1600" dirty="0">
                <a:solidFill>
                  <a:srgbClr val="00A7B5"/>
                </a:solidFill>
                <a:cs typeface="Arial"/>
              </a:rPr>
              <a:t>tested.</a:t>
            </a:r>
            <a:endParaRPr lang="en-GB" sz="1600" dirty="0">
              <a:solidFill>
                <a:srgbClr val="00A7B5"/>
              </a:solidFill>
            </a:endParaRPr>
          </a:p>
          <a:p>
            <a:pPr marL="267970" indent="-267970">
              <a:lnSpc>
                <a:spcPct val="100000"/>
              </a:lnSpc>
              <a:spcBef>
                <a:spcPts val="0"/>
              </a:spcBef>
              <a:spcAft>
                <a:spcPts val="600"/>
              </a:spcAft>
            </a:pPr>
            <a:r>
              <a:rPr lang="en-GB" sz="1600" dirty="0">
                <a:cs typeface="Arial"/>
              </a:rPr>
              <a:t>If it then works as expected, copy this code to the other sorting sprites. </a:t>
            </a:r>
          </a:p>
          <a:p>
            <a:pPr marL="267970" indent="-267970">
              <a:lnSpc>
                <a:spcPct val="100000"/>
              </a:lnSpc>
              <a:spcBef>
                <a:spcPts val="0"/>
              </a:spcBef>
              <a:spcAft>
                <a:spcPts val="600"/>
              </a:spcAft>
            </a:pPr>
            <a:r>
              <a:rPr lang="en-GB" sz="1600" dirty="0">
                <a:solidFill>
                  <a:srgbClr val="00A7B5"/>
                </a:solidFill>
                <a:cs typeface="Arial"/>
              </a:rPr>
              <a:t>T</a:t>
            </a:r>
            <a:r>
              <a:rPr lang="en-GB" sz="1600" dirty="0">
                <a:solidFill>
                  <a:schemeClr val="bg2"/>
                </a:solidFill>
                <a:cs typeface="Arial"/>
              </a:rPr>
              <a:t>est</a:t>
            </a:r>
            <a:r>
              <a:rPr lang="en-GB" sz="1600" dirty="0">
                <a:cs typeface="Arial"/>
              </a:rPr>
              <a:t> each sprite individually, then test all together (remembering to start with the      and stop with the </a:t>
            </a:r>
            <a:r>
              <a:rPr lang="en-GB" sz="1600" b="1" dirty="0">
                <a:cs typeface="Arial"/>
              </a:rPr>
              <a:t>red dot</a:t>
            </a:r>
            <a:r>
              <a:rPr lang="en-GB" sz="1600" dirty="0">
                <a:cs typeface="Arial"/>
              </a:rPr>
              <a:t> each time!).</a:t>
            </a:r>
            <a:endParaRPr lang="en-GB" sz="1800" b="1" dirty="0"/>
          </a:p>
        </p:txBody>
      </p:sp>
      <p:sp>
        <p:nvSpPr>
          <p:cNvPr id="3" name="Title 2">
            <a:extLst>
              <a:ext uri="{FF2B5EF4-FFF2-40B4-BE49-F238E27FC236}">
                <a16:creationId xmlns:a16="http://schemas.microsoft.com/office/drawing/2014/main" id="{46C78939-F500-4115-8846-FC035A2B4968}"/>
              </a:ext>
            </a:extLst>
          </p:cNvPr>
          <p:cNvSpPr>
            <a:spLocks noGrp="1"/>
          </p:cNvSpPr>
          <p:nvPr>
            <p:ph type="title"/>
          </p:nvPr>
        </p:nvSpPr>
        <p:spPr/>
        <p:txBody>
          <a:bodyPr/>
          <a:lstStyle/>
          <a:p>
            <a:r>
              <a:rPr lang="en-GB" dirty="0">
                <a:latin typeface="Arial Rounded MT Bold"/>
              </a:rPr>
              <a:t>Challenge 2: step 2</a:t>
            </a:r>
            <a:endParaRPr lang="en-GB" dirty="0"/>
          </a:p>
        </p:txBody>
      </p:sp>
      <p:cxnSp>
        <p:nvCxnSpPr>
          <p:cNvPr id="5" name="Straight Connector 4">
            <a:extLst>
              <a:ext uri="{FF2B5EF4-FFF2-40B4-BE49-F238E27FC236}">
                <a16:creationId xmlns:a16="http://schemas.microsoft.com/office/drawing/2014/main" id="{6700DBDE-F8C8-7493-71AC-D71CF6578C23}"/>
              </a:ext>
            </a:extLst>
          </p:cNvPr>
          <p:cNvCxnSpPr>
            <a:cxnSpLocks/>
          </p:cNvCxnSpPr>
          <p:nvPr/>
        </p:nvCxnSpPr>
        <p:spPr>
          <a:xfrm>
            <a:off x="6395706" y="1473197"/>
            <a:ext cx="0" cy="5032847"/>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E124C42-7248-4A21-3BE3-58F923A900D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536892" y="4196540"/>
            <a:ext cx="1705104" cy="2190850"/>
          </a:xfrm>
          <a:prstGeom prst="rect">
            <a:avLst/>
          </a:prstGeom>
        </p:spPr>
      </p:pic>
      <p:pic>
        <p:nvPicPr>
          <p:cNvPr id="10" name="Picture 9">
            <a:extLst>
              <a:ext uri="{FF2B5EF4-FFF2-40B4-BE49-F238E27FC236}">
                <a16:creationId xmlns:a16="http://schemas.microsoft.com/office/drawing/2014/main" id="{AFC5DA31-A639-2BA6-4773-46CF9B26B31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102248" y="4201633"/>
            <a:ext cx="1690720" cy="2228563"/>
          </a:xfrm>
          <a:prstGeom prst="rect">
            <a:avLst/>
          </a:prstGeom>
        </p:spPr>
      </p:pic>
      <p:pic>
        <p:nvPicPr>
          <p:cNvPr id="11" name="Picture 10">
            <a:extLst>
              <a:ext uri="{FF2B5EF4-FFF2-40B4-BE49-F238E27FC236}">
                <a16:creationId xmlns:a16="http://schemas.microsoft.com/office/drawing/2014/main" id="{941C4F52-7E52-33EF-3198-8C791073094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541394" y="1718894"/>
            <a:ext cx="1711665" cy="2190849"/>
          </a:xfrm>
          <a:prstGeom prst="rect">
            <a:avLst/>
          </a:prstGeom>
        </p:spPr>
      </p:pic>
      <p:pic>
        <p:nvPicPr>
          <p:cNvPr id="4" name="Picture 3">
            <a:extLst>
              <a:ext uri="{FF2B5EF4-FFF2-40B4-BE49-F238E27FC236}">
                <a16:creationId xmlns:a16="http://schemas.microsoft.com/office/drawing/2014/main" id="{77B7DB88-9C60-946C-F493-F560C7B75B16}"/>
              </a:ext>
            </a:extLst>
          </p:cNvPr>
          <p:cNvPicPr>
            <a:picLocks noChangeAspect="1"/>
          </p:cNvPicPr>
          <p:nvPr/>
        </p:nvPicPr>
        <p:blipFill>
          <a:blip r:embed="rId7"/>
          <a:stretch>
            <a:fillRect/>
          </a:stretch>
        </p:blipFill>
        <p:spPr>
          <a:xfrm>
            <a:off x="3028172" y="2342734"/>
            <a:ext cx="219106" cy="228632"/>
          </a:xfrm>
          <a:prstGeom prst="rect">
            <a:avLst/>
          </a:prstGeom>
        </p:spPr>
      </p:pic>
      <p:pic>
        <p:nvPicPr>
          <p:cNvPr id="6" name="Picture 5">
            <a:extLst>
              <a:ext uri="{FF2B5EF4-FFF2-40B4-BE49-F238E27FC236}">
                <a16:creationId xmlns:a16="http://schemas.microsoft.com/office/drawing/2014/main" id="{09E522DA-B867-137B-9F0A-F36D714CB31F}"/>
              </a:ext>
            </a:extLst>
          </p:cNvPr>
          <p:cNvPicPr>
            <a:picLocks noChangeAspect="1"/>
          </p:cNvPicPr>
          <p:nvPr/>
        </p:nvPicPr>
        <p:blipFill>
          <a:blip r:embed="rId7"/>
          <a:stretch>
            <a:fillRect/>
          </a:stretch>
        </p:blipFill>
        <p:spPr>
          <a:xfrm>
            <a:off x="3515779" y="5419093"/>
            <a:ext cx="219106" cy="228632"/>
          </a:xfrm>
          <a:prstGeom prst="rect">
            <a:avLst/>
          </a:prstGeom>
        </p:spPr>
      </p:pic>
      <p:sp>
        <p:nvSpPr>
          <p:cNvPr id="12" name="TextBox 3">
            <a:extLst>
              <a:ext uri="{FF2B5EF4-FFF2-40B4-BE49-F238E27FC236}">
                <a16:creationId xmlns:a16="http://schemas.microsoft.com/office/drawing/2014/main" id="{02CAD2A9-3C2E-721A-6407-84EB8181AB62}"/>
              </a:ext>
            </a:extLst>
          </p:cNvPr>
          <p:cNvSpPr txBox="1"/>
          <p:nvPr/>
        </p:nvSpPr>
        <p:spPr>
          <a:xfrm>
            <a:off x="6463357" y="1468128"/>
            <a:ext cx="1184768"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b="1" dirty="0">
                <a:solidFill>
                  <a:srgbClr val="00A7B5"/>
                </a:solidFill>
                <a:latin typeface="Arial Rounded MT Bold"/>
                <a:cs typeface="Arial"/>
              </a:rPr>
              <a:t>Small rock 1</a:t>
            </a:r>
            <a:endParaRPr lang="en-GB" sz="1200" b="1" dirty="0">
              <a:solidFill>
                <a:srgbClr val="00A7B5"/>
              </a:solidFill>
              <a:latin typeface="Arial Rounded MT Bold"/>
            </a:endParaRPr>
          </a:p>
        </p:txBody>
      </p:sp>
      <p:sp>
        <p:nvSpPr>
          <p:cNvPr id="17" name="TextBox 16">
            <a:extLst>
              <a:ext uri="{FF2B5EF4-FFF2-40B4-BE49-F238E27FC236}">
                <a16:creationId xmlns:a16="http://schemas.microsoft.com/office/drawing/2014/main" id="{8857C253-ADE7-3CE5-B20A-1D140E30C48A}"/>
              </a:ext>
            </a:extLst>
          </p:cNvPr>
          <p:cNvSpPr txBox="1"/>
          <p:nvPr/>
        </p:nvSpPr>
        <p:spPr>
          <a:xfrm>
            <a:off x="6457530" y="3940726"/>
            <a:ext cx="109496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b="1" dirty="0">
                <a:solidFill>
                  <a:srgbClr val="00A7B5"/>
                </a:solidFill>
                <a:latin typeface="Arial Rounded MT Bold"/>
                <a:cs typeface="Arial"/>
              </a:rPr>
              <a:t>Small rock 2</a:t>
            </a:r>
            <a:endParaRPr lang="en-GB" sz="1200" b="1" dirty="0">
              <a:solidFill>
                <a:srgbClr val="00A7B5"/>
              </a:solidFill>
              <a:latin typeface="Arial Rounded MT Bold"/>
            </a:endParaRPr>
          </a:p>
        </p:txBody>
      </p:sp>
      <p:sp>
        <p:nvSpPr>
          <p:cNvPr id="21" name="TextBox 20">
            <a:extLst>
              <a:ext uri="{FF2B5EF4-FFF2-40B4-BE49-F238E27FC236}">
                <a16:creationId xmlns:a16="http://schemas.microsoft.com/office/drawing/2014/main" id="{A212BD1A-E00D-61F3-92A8-5A565FE35115}"/>
              </a:ext>
            </a:extLst>
          </p:cNvPr>
          <p:cNvSpPr txBox="1"/>
          <p:nvPr/>
        </p:nvSpPr>
        <p:spPr>
          <a:xfrm>
            <a:off x="9084420" y="1464862"/>
            <a:ext cx="1112197"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b="1" dirty="0">
                <a:solidFill>
                  <a:srgbClr val="00A7B5"/>
                </a:solidFill>
                <a:latin typeface="Arial Rounded MT Bold"/>
                <a:cs typeface="Arial"/>
              </a:rPr>
              <a:t>Small rock 3</a:t>
            </a:r>
            <a:endParaRPr lang="en-GB" sz="1200" b="1" dirty="0">
              <a:solidFill>
                <a:srgbClr val="00A7B5"/>
              </a:solidFill>
              <a:latin typeface="Arial Rounded MT Bold"/>
            </a:endParaRPr>
          </a:p>
        </p:txBody>
      </p:sp>
      <p:sp>
        <p:nvSpPr>
          <p:cNvPr id="25" name="TextBox 9">
            <a:extLst>
              <a:ext uri="{FF2B5EF4-FFF2-40B4-BE49-F238E27FC236}">
                <a16:creationId xmlns:a16="http://schemas.microsoft.com/office/drawing/2014/main" id="{B755291D-5AC6-649B-484A-F051435F47BA}"/>
              </a:ext>
            </a:extLst>
          </p:cNvPr>
          <p:cNvSpPr txBox="1"/>
          <p:nvPr/>
        </p:nvSpPr>
        <p:spPr>
          <a:xfrm>
            <a:off x="9108528" y="3947529"/>
            <a:ext cx="1046882"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b="1" dirty="0">
                <a:solidFill>
                  <a:srgbClr val="00A7B5"/>
                </a:solidFill>
                <a:latin typeface="Arial Rounded MT Bold"/>
                <a:cs typeface="Arial"/>
              </a:rPr>
              <a:t>Large rock </a:t>
            </a:r>
            <a:endParaRPr lang="en-GB" sz="1200" b="1" dirty="0">
              <a:solidFill>
                <a:srgbClr val="00A7B5"/>
              </a:solidFill>
              <a:latin typeface="Arial Rounded MT Bold"/>
            </a:endParaRPr>
          </a:p>
        </p:txBody>
      </p:sp>
    </p:spTree>
    <p:extLst>
      <p:ext uri="{BB962C8B-B14F-4D97-AF65-F5344CB8AC3E}">
        <p14:creationId xmlns:p14="http://schemas.microsoft.com/office/powerpoint/2010/main" val="144927406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28D35-010A-7357-FF2C-BE6BD7E2DB2C}"/>
              </a:ext>
            </a:extLst>
          </p:cNvPr>
          <p:cNvSpPr>
            <a:spLocks noGrp="1"/>
          </p:cNvSpPr>
          <p:nvPr>
            <p:ph type="title"/>
          </p:nvPr>
        </p:nvSpPr>
        <p:spPr>
          <a:xfrm>
            <a:off x="671830" y="3428048"/>
            <a:ext cx="10515600" cy="2852737"/>
          </a:xfrm>
        </p:spPr>
        <p:txBody>
          <a:bodyPr/>
          <a:lstStyle/>
          <a:p>
            <a:pPr algn="ctr"/>
            <a:r>
              <a:rPr lang="en-US" dirty="0">
                <a:solidFill>
                  <a:schemeClr val="bg2"/>
                </a:solidFill>
              </a:rPr>
              <a:t>Extension Challenges</a:t>
            </a:r>
            <a:br>
              <a:rPr lang="en-US" dirty="0">
                <a:solidFill>
                  <a:schemeClr val="bg2"/>
                </a:solidFill>
              </a:rPr>
            </a:br>
            <a:br>
              <a:rPr lang="en-US" sz="3000" dirty="0">
                <a:solidFill>
                  <a:schemeClr val="bg2"/>
                </a:solidFill>
              </a:rPr>
            </a:br>
            <a:br>
              <a:rPr lang="en-US" sz="3000" dirty="0">
                <a:solidFill>
                  <a:schemeClr val="bg2"/>
                </a:solidFill>
              </a:rPr>
            </a:br>
            <a:r>
              <a:rPr lang="en-US" sz="2500" dirty="0">
                <a:solidFill>
                  <a:schemeClr val="bg1"/>
                </a:solidFill>
              </a:rPr>
              <a:t>Please use the </a:t>
            </a:r>
            <a:r>
              <a:rPr lang="en-US" sz="2500" dirty="0">
                <a:solidFill>
                  <a:srgbClr val="00A7B5"/>
                </a:solidFill>
              </a:rPr>
              <a:t>slides below</a:t>
            </a:r>
            <a:r>
              <a:rPr lang="en-US" sz="2500" dirty="0">
                <a:solidFill>
                  <a:schemeClr val="bg1"/>
                </a:solidFill>
              </a:rPr>
              <a:t> to explain the extension challenges, alongside the matching </a:t>
            </a:r>
            <a:r>
              <a:rPr lang="en-US" sz="2500" dirty="0">
                <a:solidFill>
                  <a:srgbClr val="00A7B5"/>
                </a:solidFill>
              </a:rPr>
              <a:t>Quick Guides</a:t>
            </a:r>
            <a:r>
              <a:rPr lang="en-US" sz="2500" dirty="0">
                <a:solidFill>
                  <a:schemeClr val="bg1"/>
                </a:solidFill>
              </a:rPr>
              <a:t>.</a:t>
            </a:r>
            <a:br>
              <a:rPr lang="en-US" sz="2500" dirty="0">
                <a:solidFill>
                  <a:schemeClr val="bg1"/>
                </a:solidFill>
              </a:rPr>
            </a:br>
            <a:br>
              <a:rPr lang="en-US" sz="2500" dirty="0">
                <a:solidFill>
                  <a:schemeClr val="bg1"/>
                </a:solidFill>
              </a:rPr>
            </a:br>
            <a:r>
              <a:rPr lang="en-US" sz="2500" dirty="0">
                <a:solidFill>
                  <a:schemeClr val="bg1"/>
                </a:solidFill>
              </a:rPr>
              <a:t>And do also remember we have </a:t>
            </a:r>
            <a:br>
              <a:rPr lang="en-US" sz="2500" dirty="0">
                <a:solidFill>
                  <a:schemeClr val="bg1"/>
                </a:solidFill>
              </a:rPr>
            </a:br>
            <a:r>
              <a:rPr lang="en-US" sz="2500" dirty="0">
                <a:solidFill>
                  <a:schemeClr val="bg1"/>
                </a:solidFill>
              </a:rPr>
              <a:t>the </a:t>
            </a:r>
            <a:r>
              <a:rPr lang="en-US" sz="2500" dirty="0">
                <a:solidFill>
                  <a:srgbClr val="00A7B5"/>
                </a:solidFill>
              </a:rPr>
              <a:t>Scratch Programming Activity Extension video</a:t>
            </a:r>
            <a:r>
              <a:rPr lang="en-US" sz="2500" dirty="0">
                <a:solidFill>
                  <a:schemeClr val="bg1"/>
                </a:solidFill>
              </a:rPr>
              <a:t>, </a:t>
            </a:r>
            <a:br>
              <a:rPr lang="en-US" sz="2500" dirty="0">
                <a:solidFill>
                  <a:schemeClr val="bg1"/>
                </a:solidFill>
              </a:rPr>
            </a:br>
            <a:r>
              <a:rPr lang="en-US" sz="2500" dirty="0">
                <a:solidFill>
                  <a:schemeClr val="bg1"/>
                </a:solidFill>
              </a:rPr>
              <a:t>and the </a:t>
            </a:r>
            <a:r>
              <a:rPr lang="en-US" sz="2500" dirty="0">
                <a:solidFill>
                  <a:srgbClr val="00A7B5"/>
                </a:solidFill>
              </a:rPr>
              <a:t>Detailed Guide</a:t>
            </a:r>
            <a:r>
              <a:rPr lang="en-US" sz="2500" dirty="0">
                <a:solidFill>
                  <a:schemeClr val="bg1"/>
                </a:solidFill>
              </a:rPr>
              <a:t> (based on these slides) </a:t>
            </a:r>
            <a:br>
              <a:rPr lang="en-US" sz="2500" dirty="0">
                <a:solidFill>
                  <a:schemeClr val="bg1"/>
                </a:solidFill>
              </a:rPr>
            </a:br>
            <a:r>
              <a:rPr lang="en-US" sz="2500" dirty="0">
                <a:solidFill>
                  <a:schemeClr val="bg1"/>
                </a:solidFill>
              </a:rPr>
              <a:t>if </a:t>
            </a:r>
            <a:r>
              <a:rPr lang="en-US" sz="2500">
                <a:solidFill>
                  <a:schemeClr val="bg1"/>
                </a:solidFill>
              </a:rPr>
              <a:t>needed help </a:t>
            </a:r>
            <a:r>
              <a:rPr lang="en-US" sz="2500" dirty="0">
                <a:solidFill>
                  <a:schemeClr val="bg1"/>
                </a:solidFill>
              </a:rPr>
              <a:t>with any troubleshooting!</a:t>
            </a:r>
          </a:p>
        </p:txBody>
      </p:sp>
    </p:spTree>
    <p:extLst>
      <p:ext uri="{BB962C8B-B14F-4D97-AF65-F5344CB8AC3E}">
        <p14:creationId xmlns:p14="http://schemas.microsoft.com/office/powerpoint/2010/main" val="2704676053"/>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AE82AA-F054-4BB5-9090-13C4F8D2F578}"/>
              </a:ext>
            </a:extLst>
          </p:cNvPr>
          <p:cNvSpPr>
            <a:spLocks noGrp="1"/>
          </p:cNvSpPr>
          <p:nvPr>
            <p:ph idx="4294967295"/>
          </p:nvPr>
        </p:nvSpPr>
        <p:spPr>
          <a:xfrm>
            <a:off x="373328" y="1473197"/>
            <a:ext cx="5825534" cy="5032847"/>
          </a:xfrm>
          <a:prstGeom prst="rect">
            <a:avLst/>
          </a:prstGeom>
        </p:spPr>
        <p:txBody>
          <a:bodyPr vert="horz" lIns="91440" tIns="45720" rIns="91440" bIns="45720" rtlCol="0" anchor="t">
            <a:noAutofit/>
          </a:bodyPr>
          <a:lstStyle/>
          <a:p>
            <a:pPr marL="0" indent="0">
              <a:lnSpc>
                <a:spcPct val="100000"/>
              </a:lnSpc>
              <a:spcBef>
                <a:spcPts val="0"/>
              </a:spcBef>
              <a:spcAft>
                <a:spcPts val="600"/>
              </a:spcAft>
              <a:buNone/>
            </a:pPr>
            <a:r>
              <a:rPr lang="en-GB" sz="1600" dirty="0">
                <a:solidFill>
                  <a:schemeClr val="accent2"/>
                </a:solidFill>
                <a:latin typeface="+mj-lt"/>
                <a:cs typeface="Arial"/>
              </a:rPr>
              <a:t>For this first Extension Challenge, can you make the game harder by making all the sorting sprites fly across the stage and catch them as they move?</a:t>
            </a:r>
          </a:p>
          <a:p>
            <a:pPr marL="0" indent="0">
              <a:lnSpc>
                <a:spcPct val="100000"/>
              </a:lnSpc>
              <a:spcBef>
                <a:spcPts val="0"/>
              </a:spcBef>
              <a:spcAft>
                <a:spcPts val="600"/>
              </a:spcAft>
              <a:buNone/>
            </a:pPr>
            <a:endParaRPr lang="en-GB" sz="1600" dirty="0">
              <a:solidFill>
                <a:schemeClr val="accent2"/>
              </a:solidFill>
              <a:latin typeface="+mj-lt"/>
              <a:cs typeface="Arial"/>
            </a:endParaRPr>
          </a:p>
          <a:p>
            <a:pPr marL="0" indent="0">
              <a:lnSpc>
                <a:spcPct val="100000"/>
              </a:lnSpc>
              <a:spcBef>
                <a:spcPts val="0"/>
              </a:spcBef>
              <a:spcAft>
                <a:spcPts val="600"/>
              </a:spcAft>
              <a:buNone/>
            </a:pPr>
            <a:r>
              <a:rPr lang="en-GB" sz="1600" dirty="0">
                <a:cs typeface="Arial"/>
              </a:rPr>
              <a:t>You may already have some ideas of how to do this, if you have used Scratch before!</a:t>
            </a:r>
          </a:p>
          <a:p>
            <a:pPr marL="0" indent="0">
              <a:lnSpc>
                <a:spcPct val="100000"/>
              </a:lnSpc>
              <a:spcBef>
                <a:spcPts val="0"/>
              </a:spcBef>
              <a:spcAft>
                <a:spcPts val="600"/>
              </a:spcAft>
              <a:buNone/>
            </a:pPr>
            <a:endParaRPr lang="en-GB" sz="1600" dirty="0">
              <a:cs typeface="Arial"/>
            </a:endParaRPr>
          </a:p>
          <a:p>
            <a:pPr marL="0" indent="0">
              <a:lnSpc>
                <a:spcPct val="100000"/>
              </a:lnSpc>
              <a:spcBef>
                <a:spcPts val="0"/>
              </a:spcBef>
              <a:spcAft>
                <a:spcPts val="600"/>
              </a:spcAft>
              <a:buNone/>
            </a:pPr>
            <a:r>
              <a:rPr lang="en-GB" sz="1600" dirty="0">
                <a:cs typeface="Arial"/>
              </a:rPr>
              <a:t>For our solution we are going to:</a:t>
            </a:r>
          </a:p>
          <a:p>
            <a:pPr marL="285750" indent="-285750">
              <a:lnSpc>
                <a:spcPct val="100000"/>
              </a:lnSpc>
              <a:spcBef>
                <a:spcPts val="0"/>
              </a:spcBef>
              <a:spcAft>
                <a:spcPts val="600"/>
              </a:spcAft>
            </a:pPr>
            <a:r>
              <a:rPr lang="en-GB" sz="1600" dirty="0">
                <a:cs typeface="Arial"/>
              </a:rPr>
              <a:t>Make each sorting sprite now move across the stage from left to right when the      is clicked.</a:t>
            </a:r>
          </a:p>
          <a:p>
            <a:pPr marL="285750" indent="-285750">
              <a:lnSpc>
                <a:spcPct val="100000"/>
              </a:lnSpc>
              <a:spcBef>
                <a:spcPts val="0"/>
              </a:spcBef>
              <a:spcAft>
                <a:spcPts val="600"/>
              </a:spcAft>
            </a:pPr>
            <a:r>
              <a:rPr lang="en-GB" sz="1600" dirty="0">
                <a:cs typeface="Arial"/>
              </a:rPr>
              <a:t>Test, and debug if needed.</a:t>
            </a:r>
          </a:p>
          <a:p>
            <a:pPr marL="0" indent="0">
              <a:lnSpc>
                <a:spcPct val="100000"/>
              </a:lnSpc>
              <a:spcBef>
                <a:spcPts val="0"/>
              </a:spcBef>
              <a:spcAft>
                <a:spcPts val="600"/>
              </a:spcAft>
              <a:buNone/>
            </a:pPr>
            <a:endParaRPr lang="en-GB" sz="1600" dirty="0">
              <a:latin typeface="+mn-lt"/>
            </a:endParaRPr>
          </a:p>
          <a:p>
            <a:pPr marL="0" indent="0">
              <a:lnSpc>
                <a:spcPct val="100000"/>
              </a:lnSpc>
              <a:spcBef>
                <a:spcPts val="0"/>
              </a:spcBef>
              <a:spcAft>
                <a:spcPts val="600"/>
              </a:spcAft>
              <a:buNone/>
            </a:pPr>
            <a:endParaRPr lang="en-GB" sz="1600" dirty="0">
              <a:latin typeface="+mn-lt"/>
            </a:endParaRPr>
          </a:p>
          <a:p>
            <a:pPr marL="0" indent="0">
              <a:lnSpc>
                <a:spcPct val="100000"/>
              </a:lnSpc>
              <a:spcBef>
                <a:spcPts val="0"/>
              </a:spcBef>
              <a:spcAft>
                <a:spcPts val="600"/>
              </a:spcAft>
              <a:buNone/>
            </a:pPr>
            <a:r>
              <a:rPr lang="en-GB" sz="1600" dirty="0">
                <a:latin typeface="+mn-lt"/>
              </a:rPr>
              <a:t>We will do this using blocks from the </a:t>
            </a:r>
            <a:br>
              <a:rPr lang="en-GB" sz="1600" dirty="0">
                <a:latin typeface="+mn-lt"/>
              </a:rPr>
            </a:br>
            <a:r>
              <a:rPr lang="en-GB" sz="1600" dirty="0">
                <a:latin typeface="+mn-lt"/>
              </a:rPr>
              <a:t>following menus:</a:t>
            </a:r>
          </a:p>
        </p:txBody>
      </p:sp>
      <p:sp>
        <p:nvSpPr>
          <p:cNvPr id="3" name="Title 2">
            <a:extLst>
              <a:ext uri="{FF2B5EF4-FFF2-40B4-BE49-F238E27FC236}">
                <a16:creationId xmlns:a16="http://schemas.microsoft.com/office/drawing/2014/main" id="{46C78939-F500-4115-8846-FC035A2B4968}"/>
              </a:ext>
            </a:extLst>
          </p:cNvPr>
          <p:cNvSpPr>
            <a:spLocks noGrp="1"/>
          </p:cNvSpPr>
          <p:nvPr>
            <p:ph type="title"/>
          </p:nvPr>
        </p:nvSpPr>
        <p:spPr/>
        <p:txBody>
          <a:bodyPr/>
          <a:lstStyle/>
          <a:p>
            <a:r>
              <a:rPr lang="en-GB">
                <a:latin typeface="Arial Rounded MT Bold"/>
              </a:rPr>
              <a:t>Extension Challenge 1 – catching the sprites</a:t>
            </a:r>
            <a:endParaRPr lang="en-GB" sz="2400">
              <a:latin typeface="Arial Rounded MT Bold"/>
            </a:endParaRPr>
          </a:p>
        </p:txBody>
      </p:sp>
      <p:cxnSp>
        <p:nvCxnSpPr>
          <p:cNvPr id="5" name="Straight Connector 4">
            <a:extLst>
              <a:ext uri="{FF2B5EF4-FFF2-40B4-BE49-F238E27FC236}">
                <a16:creationId xmlns:a16="http://schemas.microsoft.com/office/drawing/2014/main" id="{D3F1EC64-869F-DB16-1A10-D0915A02E25E}"/>
              </a:ext>
            </a:extLst>
          </p:cNvPr>
          <p:cNvCxnSpPr>
            <a:cxnSpLocks/>
          </p:cNvCxnSpPr>
          <p:nvPr/>
        </p:nvCxnSpPr>
        <p:spPr>
          <a:xfrm>
            <a:off x="6395706" y="1473197"/>
            <a:ext cx="0" cy="5032847"/>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695CF1A6-A73E-3D4B-289F-5EEF69965470}"/>
              </a:ext>
            </a:extLst>
          </p:cNvPr>
          <p:cNvPicPr>
            <a:picLocks noChangeAspect="1"/>
          </p:cNvPicPr>
          <p:nvPr/>
        </p:nvPicPr>
        <p:blipFill>
          <a:blip r:embed="rId3"/>
          <a:srcRect/>
          <a:stretch/>
        </p:blipFill>
        <p:spPr>
          <a:xfrm>
            <a:off x="6892292" y="2258709"/>
            <a:ext cx="4851183" cy="3597889"/>
          </a:xfrm>
          <a:prstGeom prst="rect">
            <a:avLst/>
          </a:prstGeom>
        </p:spPr>
      </p:pic>
      <p:pic>
        <p:nvPicPr>
          <p:cNvPr id="4" name="Picture 3">
            <a:extLst>
              <a:ext uri="{FF2B5EF4-FFF2-40B4-BE49-F238E27FC236}">
                <a16:creationId xmlns:a16="http://schemas.microsoft.com/office/drawing/2014/main" id="{215CE982-1107-D5A7-5423-6EE579D5478A}"/>
              </a:ext>
            </a:extLst>
          </p:cNvPr>
          <p:cNvPicPr>
            <a:picLocks noChangeAspect="1"/>
          </p:cNvPicPr>
          <p:nvPr/>
        </p:nvPicPr>
        <p:blipFill>
          <a:blip r:embed="rId4"/>
          <a:stretch>
            <a:fillRect/>
          </a:stretch>
        </p:blipFill>
        <p:spPr>
          <a:xfrm>
            <a:off x="4920361" y="5768790"/>
            <a:ext cx="546100" cy="571500"/>
          </a:xfrm>
          <a:prstGeom prst="rect">
            <a:avLst/>
          </a:prstGeom>
        </p:spPr>
      </p:pic>
      <p:pic>
        <p:nvPicPr>
          <p:cNvPr id="6" name="Picture 5">
            <a:extLst>
              <a:ext uri="{FF2B5EF4-FFF2-40B4-BE49-F238E27FC236}">
                <a16:creationId xmlns:a16="http://schemas.microsoft.com/office/drawing/2014/main" id="{F8D791B6-6524-9114-5215-F03D2E668972}"/>
              </a:ext>
            </a:extLst>
          </p:cNvPr>
          <p:cNvPicPr>
            <a:picLocks noChangeAspect="1"/>
          </p:cNvPicPr>
          <p:nvPr/>
        </p:nvPicPr>
        <p:blipFill>
          <a:blip r:embed="rId5"/>
          <a:stretch>
            <a:fillRect/>
          </a:stretch>
        </p:blipFill>
        <p:spPr>
          <a:xfrm>
            <a:off x="5516234" y="5762440"/>
            <a:ext cx="520700" cy="571500"/>
          </a:xfrm>
          <a:prstGeom prst="rect">
            <a:avLst/>
          </a:prstGeom>
        </p:spPr>
      </p:pic>
      <p:pic>
        <p:nvPicPr>
          <p:cNvPr id="7" name="Picture 6">
            <a:extLst>
              <a:ext uri="{FF2B5EF4-FFF2-40B4-BE49-F238E27FC236}">
                <a16:creationId xmlns:a16="http://schemas.microsoft.com/office/drawing/2014/main" id="{8BFF6966-18AB-0CEC-09A0-D657929BC38B}"/>
              </a:ext>
            </a:extLst>
          </p:cNvPr>
          <p:cNvPicPr>
            <a:picLocks noChangeAspect="1"/>
          </p:cNvPicPr>
          <p:nvPr/>
        </p:nvPicPr>
        <p:blipFill>
          <a:blip r:embed="rId6"/>
          <a:stretch>
            <a:fillRect/>
          </a:stretch>
        </p:blipFill>
        <p:spPr>
          <a:xfrm>
            <a:off x="4332556" y="5749740"/>
            <a:ext cx="635000" cy="584200"/>
          </a:xfrm>
          <a:prstGeom prst="rect">
            <a:avLst/>
          </a:prstGeom>
        </p:spPr>
      </p:pic>
      <p:pic>
        <p:nvPicPr>
          <p:cNvPr id="9" name="Picture 8">
            <a:extLst>
              <a:ext uri="{FF2B5EF4-FFF2-40B4-BE49-F238E27FC236}">
                <a16:creationId xmlns:a16="http://schemas.microsoft.com/office/drawing/2014/main" id="{38BF1028-6B85-03E6-3D03-DA3FED21E1EA}"/>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798514" y="5813240"/>
            <a:ext cx="571500" cy="457200"/>
          </a:xfrm>
          <a:prstGeom prst="rect">
            <a:avLst/>
          </a:prstGeom>
        </p:spPr>
      </p:pic>
      <p:pic>
        <p:nvPicPr>
          <p:cNvPr id="12" name="Picture 11">
            <a:extLst>
              <a:ext uri="{FF2B5EF4-FFF2-40B4-BE49-F238E27FC236}">
                <a16:creationId xmlns:a16="http://schemas.microsoft.com/office/drawing/2014/main" id="{92155179-11CE-7AF4-ADE6-A652B9237BE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3151497" y="5735687"/>
            <a:ext cx="590692" cy="625006"/>
          </a:xfrm>
          <a:prstGeom prst="rect">
            <a:avLst/>
          </a:prstGeom>
        </p:spPr>
      </p:pic>
      <p:pic>
        <p:nvPicPr>
          <p:cNvPr id="8" name="Picture 7">
            <a:extLst>
              <a:ext uri="{FF2B5EF4-FFF2-40B4-BE49-F238E27FC236}">
                <a16:creationId xmlns:a16="http://schemas.microsoft.com/office/drawing/2014/main" id="{EEBFE352-756C-E728-29CF-7D730B9759DF}"/>
              </a:ext>
            </a:extLst>
          </p:cNvPr>
          <p:cNvPicPr>
            <a:picLocks noChangeAspect="1"/>
          </p:cNvPicPr>
          <p:nvPr/>
        </p:nvPicPr>
        <p:blipFill>
          <a:blip r:embed="rId9"/>
          <a:stretch>
            <a:fillRect/>
          </a:stretch>
        </p:blipFill>
        <p:spPr>
          <a:xfrm>
            <a:off x="2642488" y="4126748"/>
            <a:ext cx="219106" cy="228632"/>
          </a:xfrm>
          <a:prstGeom prst="rect">
            <a:avLst/>
          </a:prstGeom>
        </p:spPr>
      </p:pic>
    </p:spTree>
    <p:extLst>
      <p:ext uri="{BB962C8B-B14F-4D97-AF65-F5344CB8AC3E}">
        <p14:creationId xmlns:p14="http://schemas.microsoft.com/office/powerpoint/2010/main" val="731954411"/>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C78939-F500-4115-8846-FC035A2B4968}"/>
              </a:ext>
            </a:extLst>
          </p:cNvPr>
          <p:cNvSpPr>
            <a:spLocks noGrp="1"/>
          </p:cNvSpPr>
          <p:nvPr>
            <p:ph type="title"/>
          </p:nvPr>
        </p:nvSpPr>
        <p:spPr/>
        <p:txBody>
          <a:bodyPr/>
          <a:lstStyle/>
          <a:p>
            <a:r>
              <a:rPr lang="en-GB" dirty="0">
                <a:latin typeface="Arial Rounded MT Bold"/>
              </a:rPr>
              <a:t>Extension Challenge 1: step 1</a:t>
            </a:r>
            <a:endParaRPr lang="en-GB" dirty="0"/>
          </a:p>
        </p:txBody>
      </p:sp>
      <p:cxnSp>
        <p:nvCxnSpPr>
          <p:cNvPr id="5" name="Straight Connector 4">
            <a:extLst>
              <a:ext uri="{FF2B5EF4-FFF2-40B4-BE49-F238E27FC236}">
                <a16:creationId xmlns:a16="http://schemas.microsoft.com/office/drawing/2014/main" id="{6700DBDE-F8C8-7493-71AC-D71CF6578C23}"/>
              </a:ext>
            </a:extLst>
          </p:cNvPr>
          <p:cNvCxnSpPr>
            <a:cxnSpLocks/>
          </p:cNvCxnSpPr>
          <p:nvPr/>
        </p:nvCxnSpPr>
        <p:spPr>
          <a:xfrm>
            <a:off x="6395706" y="1473197"/>
            <a:ext cx="0" cy="5032847"/>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70E21E2F-31A5-2087-FADD-26B073C2E854}"/>
              </a:ext>
            </a:extLst>
          </p:cNvPr>
          <p:cNvPicPr>
            <a:picLocks noChangeAspect="1"/>
          </p:cNvPicPr>
          <p:nvPr/>
        </p:nvPicPr>
        <p:blipFill>
          <a:blip r:embed="rId3"/>
          <a:srcRect/>
          <a:stretch/>
        </p:blipFill>
        <p:spPr>
          <a:xfrm>
            <a:off x="6920582" y="2158125"/>
            <a:ext cx="4693329" cy="3707452"/>
          </a:xfrm>
          <a:prstGeom prst="rect">
            <a:avLst/>
          </a:prstGeom>
        </p:spPr>
      </p:pic>
      <p:pic>
        <p:nvPicPr>
          <p:cNvPr id="6" name="Picture 5">
            <a:extLst>
              <a:ext uri="{FF2B5EF4-FFF2-40B4-BE49-F238E27FC236}">
                <a16:creationId xmlns:a16="http://schemas.microsoft.com/office/drawing/2014/main" id="{022FB69C-E71E-C584-BE1C-F48129372772}"/>
              </a:ext>
            </a:extLst>
          </p:cNvPr>
          <p:cNvPicPr>
            <a:picLocks noChangeAspect="1"/>
          </p:cNvPicPr>
          <p:nvPr/>
        </p:nvPicPr>
        <p:blipFill>
          <a:blip r:embed="rId4" cstate="screen">
            <a:extLst>
              <a:ext uri="{28A0092B-C50C-407E-A947-70E740481C1C}">
                <a14:useLocalDpi xmlns:a14="http://schemas.microsoft.com/office/drawing/2010/main"/>
              </a:ext>
            </a:extLst>
          </a:blip>
          <a:srcRect r="8699"/>
          <a:stretch>
            <a:fillRect/>
          </a:stretch>
        </p:blipFill>
        <p:spPr>
          <a:xfrm>
            <a:off x="6838278" y="1738999"/>
            <a:ext cx="4775634" cy="4374722"/>
          </a:xfrm>
          <a:prstGeom prst="rect">
            <a:avLst/>
          </a:prstGeom>
        </p:spPr>
      </p:pic>
      <p:pic>
        <p:nvPicPr>
          <p:cNvPr id="10" name="Picture 9">
            <a:extLst>
              <a:ext uri="{FF2B5EF4-FFF2-40B4-BE49-F238E27FC236}">
                <a16:creationId xmlns:a16="http://schemas.microsoft.com/office/drawing/2014/main" id="{0C2D0FAD-5EEE-80AC-13EC-2F93FC84FE24}"/>
              </a:ext>
            </a:extLst>
          </p:cNvPr>
          <p:cNvPicPr>
            <a:picLocks noChangeAspect="1"/>
          </p:cNvPicPr>
          <p:nvPr/>
        </p:nvPicPr>
        <p:blipFill>
          <a:blip r:embed="rId5"/>
          <a:stretch>
            <a:fillRect/>
          </a:stretch>
        </p:blipFill>
        <p:spPr>
          <a:xfrm>
            <a:off x="4720981" y="2043809"/>
            <a:ext cx="219106" cy="228632"/>
          </a:xfrm>
          <a:prstGeom prst="rect">
            <a:avLst/>
          </a:prstGeom>
        </p:spPr>
      </p:pic>
      <p:pic>
        <p:nvPicPr>
          <p:cNvPr id="4" name="Picture 3">
            <a:extLst>
              <a:ext uri="{FF2B5EF4-FFF2-40B4-BE49-F238E27FC236}">
                <a16:creationId xmlns:a16="http://schemas.microsoft.com/office/drawing/2014/main" id="{7DFBB87B-0F71-4928-A06A-FAB071235D0F}"/>
              </a:ext>
            </a:extLst>
          </p:cNvPr>
          <p:cNvPicPr>
            <a:picLocks noChangeAspect="1"/>
          </p:cNvPicPr>
          <p:nvPr/>
        </p:nvPicPr>
        <p:blipFill>
          <a:blip r:embed="rId6"/>
          <a:stretch>
            <a:fillRect/>
          </a:stretch>
        </p:blipFill>
        <p:spPr>
          <a:xfrm>
            <a:off x="4920361" y="5768790"/>
            <a:ext cx="546100" cy="571500"/>
          </a:xfrm>
          <a:prstGeom prst="rect">
            <a:avLst/>
          </a:prstGeom>
        </p:spPr>
      </p:pic>
      <p:pic>
        <p:nvPicPr>
          <p:cNvPr id="7" name="Picture 6">
            <a:extLst>
              <a:ext uri="{FF2B5EF4-FFF2-40B4-BE49-F238E27FC236}">
                <a16:creationId xmlns:a16="http://schemas.microsoft.com/office/drawing/2014/main" id="{C62C240E-735D-486D-D0DE-16BEB4441D49}"/>
              </a:ext>
            </a:extLst>
          </p:cNvPr>
          <p:cNvPicPr>
            <a:picLocks noChangeAspect="1"/>
          </p:cNvPicPr>
          <p:nvPr/>
        </p:nvPicPr>
        <p:blipFill>
          <a:blip r:embed="rId7"/>
          <a:stretch>
            <a:fillRect/>
          </a:stretch>
        </p:blipFill>
        <p:spPr>
          <a:xfrm>
            <a:off x="5516234" y="5762440"/>
            <a:ext cx="520700" cy="571500"/>
          </a:xfrm>
          <a:prstGeom prst="rect">
            <a:avLst/>
          </a:prstGeom>
        </p:spPr>
      </p:pic>
      <p:pic>
        <p:nvPicPr>
          <p:cNvPr id="11" name="Picture 10">
            <a:extLst>
              <a:ext uri="{FF2B5EF4-FFF2-40B4-BE49-F238E27FC236}">
                <a16:creationId xmlns:a16="http://schemas.microsoft.com/office/drawing/2014/main" id="{0DD072D6-51C7-6738-495B-790FA32F08D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4381444" y="5824670"/>
            <a:ext cx="571500" cy="457200"/>
          </a:xfrm>
          <a:prstGeom prst="rect">
            <a:avLst/>
          </a:prstGeom>
        </p:spPr>
      </p:pic>
      <p:sp>
        <p:nvSpPr>
          <p:cNvPr id="2" name="Content Placeholder 1">
            <a:extLst>
              <a:ext uri="{FF2B5EF4-FFF2-40B4-BE49-F238E27FC236}">
                <a16:creationId xmlns:a16="http://schemas.microsoft.com/office/drawing/2014/main" id="{E9AE82AA-F054-4BB5-9090-13C4F8D2F578}"/>
              </a:ext>
            </a:extLst>
          </p:cNvPr>
          <p:cNvSpPr>
            <a:spLocks noGrp="1"/>
          </p:cNvSpPr>
          <p:nvPr>
            <p:ph idx="4294967295"/>
          </p:nvPr>
        </p:nvSpPr>
        <p:spPr>
          <a:xfrm>
            <a:off x="395254" y="1473197"/>
            <a:ext cx="5792175" cy="5032847"/>
          </a:xfrm>
          <a:prstGeom prst="rect">
            <a:avLst/>
          </a:prstGeom>
        </p:spPr>
        <p:txBody>
          <a:bodyPr vert="horz" lIns="91440" tIns="45720" rIns="91440" bIns="45720" rtlCol="0" anchor="t">
            <a:noAutofit/>
          </a:bodyPr>
          <a:lstStyle/>
          <a:p>
            <a:pPr marL="0" indent="0">
              <a:lnSpc>
                <a:spcPct val="100000"/>
              </a:lnSpc>
              <a:spcBef>
                <a:spcPts val="0"/>
              </a:spcBef>
              <a:spcAft>
                <a:spcPts val="600"/>
              </a:spcAft>
              <a:buNone/>
            </a:pPr>
            <a:r>
              <a:rPr lang="en-GB" sz="1600" dirty="0">
                <a:latin typeface="+mj-lt"/>
                <a:cs typeface="Arial"/>
              </a:rPr>
              <a:t>Let's </a:t>
            </a:r>
            <a:r>
              <a:rPr lang="en-GB" sz="1600" dirty="0">
                <a:solidFill>
                  <a:schemeClr val="accent2"/>
                </a:solidFill>
                <a:latin typeface="+mj-lt"/>
                <a:cs typeface="Arial"/>
              </a:rPr>
              <a:t>make the sorting sprites fly </a:t>
            </a:r>
            <a:r>
              <a:rPr lang="en-GB" sz="1600" dirty="0">
                <a:latin typeface="+mj-lt"/>
                <a:cs typeface="Arial"/>
              </a:rPr>
              <a:t>across the stage to make the game harder!</a:t>
            </a:r>
          </a:p>
          <a:p>
            <a:pPr marL="267970" indent="-267970">
              <a:lnSpc>
                <a:spcPct val="100000"/>
              </a:lnSpc>
              <a:spcBef>
                <a:spcPts val="0"/>
              </a:spcBef>
              <a:spcAft>
                <a:spcPts val="600"/>
              </a:spcAft>
            </a:pPr>
            <a:r>
              <a:rPr lang="en-GB" sz="1600" dirty="0">
                <a:cs typeface="Arial"/>
              </a:rPr>
              <a:t>In the</a:t>
            </a:r>
            <a:r>
              <a:rPr lang="en-GB" sz="1600" dirty="0">
                <a:latin typeface="+mn-lt"/>
                <a:cs typeface="Arial"/>
              </a:rPr>
              <a:t> first sorting sprite, add another </a:t>
            </a:r>
            <a:r>
              <a:rPr lang="en-GB" sz="1600" b="1" dirty="0">
                <a:cs typeface="Arial"/>
              </a:rPr>
              <a:t>when      clicked </a:t>
            </a:r>
            <a:r>
              <a:rPr lang="en-GB" sz="1600" dirty="0">
                <a:cs typeface="Arial"/>
              </a:rPr>
              <a:t>(Event)</a:t>
            </a:r>
            <a:r>
              <a:rPr lang="en-GB" sz="1600" b="1" dirty="0">
                <a:cs typeface="Arial"/>
              </a:rPr>
              <a:t> </a:t>
            </a:r>
            <a:r>
              <a:rPr lang="en-GB" sz="1600" dirty="0">
                <a:cs typeface="Arial"/>
              </a:rPr>
              <a:t>block </a:t>
            </a:r>
            <a:r>
              <a:rPr lang="en-GB" sz="1600" dirty="0">
                <a:solidFill>
                  <a:srgbClr val="00A7B5"/>
                </a:solidFill>
                <a:cs typeface="Arial"/>
              </a:rPr>
              <a:t>(input).</a:t>
            </a:r>
            <a:endParaRPr lang="en-GB" sz="1600" dirty="0">
              <a:cs typeface="Arial"/>
            </a:endParaRPr>
          </a:p>
          <a:p>
            <a:pPr marL="267970" indent="-267970">
              <a:lnSpc>
                <a:spcPct val="100000"/>
              </a:lnSpc>
              <a:spcBef>
                <a:spcPts val="0"/>
              </a:spcBef>
              <a:spcAft>
                <a:spcPts val="600"/>
              </a:spcAft>
            </a:pPr>
            <a:r>
              <a:rPr lang="en-GB" sz="1600" dirty="0">
                <a:cs typeface="Arial"/>
              </a:rPr>
              <a:t>Add a </a:t>
            </a:r>
            <a:r>
              <a:rPr lang="en-GB" sz="1600" b="1" dirty="0">
                <a:cs typeface="Arial"/>
              </a:rPr>
              <a:t>forever </a:t>
            </a:r>
            <a:r>
              <a:rPr lang="en-GB" sz="1600" dirty="0">
                <a:cs typeface="Arial"/>
              </a:rPr>
              <a:t>(Control) loop block </a:t>
            </a:r>
            <a:r>
              <a:rPr lang="en-GB" sz="1600" dirty="0">
                <a:solidFill>
                  <a:srgbClr val="00A7B5"/>
                </a:solidFill>
                <a:cs typeface="Arial"/>
              </a:rPr>
              <a:t>(</a:t>
            </a:r>
            <a:r>
              <a:rPr lang="en-GB" sz="1600" dirty="0">
                <a:solidFill>
                  <a:schemeClr val="bg2"/>
                </a:solidFill>
                <a:cs typeface="Arial"/>
              </a:rPr>
              <a:t>repetition</a:t>
            </a:r>
            <a:r>
              <a:rPr lang="en-GB" sz="1600" dirty="0">
                <a:solidFill>
                  <a:srgbClr val="00A7B5"/>
                </a:solidFill>
                <a:cs typeface="Arial"/>
              </a:rPr>
              <a:t>) </a:t>
            </a:r>
            <a:r>
              <a:rPr lang="en-GB" sz="1600" dirty="0">
                <a:cs typeface="Arial"/>
              </a:rPr>
              <a:t>and place </a:t>
            </a:r>
            <a:r>
              <a:rPr lang="en-GB" sz="1600" b="1" dirty="0">
                <a:cs typeface="Arial"/>
              </a:rPr>
              <a:t>a move [10] steps </a:t>
            </a:r>
            <a:r>
              <a:rPr lang="en-GB" sz="1600" dirty="0">
                <a:cs typeface="Arial"/>
              </a:rPr>
              <a:t>(Motion) block inside it, changing the 10 to a 5. </a:t>
            </a:r>
            <a:r>
              <a:rPr lang="en-GB" sz="1600" dirty="0">
                <a:solidFill>
                  <a:srgbClr val="00A7B5"/>
                </a:solidFill>
                <a:cs typeface="Arial"/>
              </a:rPr>
              <a:t>T</a:t>
            </a:r>
            <a:r>
              <a:rPr lang="en-GB" sz="1600" dirty="0">
                <a:solidFill>
                  <a:schemeClr val="bg2"/>
                </a:solidFill>
                <a:cs typeface="Arial"/>
              </a:rPr>
              <a:t>est.</a:t>
            </a:r>
            <a:endParaRPr lang="en-GB" sz="1600" dirty="0">
              <a:solidFill>
                <a:schemeClr val="bg2"/>
              </a:solidFill>
            </a:endParaRPr>
          </a:p>
          <a:p>
            <a:pPr marL="267970" indent="-267970">
              <a:lnSpc>
                <a:spcPct val="100000"/>
              </a:lnSpc>
              <a:spcBef>
                <a:spcPts val="0"/>
              </a:spcBef>
              <a:spcAft>
                <a:spcPts val="600"/>
              </a:spcAft>
            </a:pPr>
            <a:r>
              <a:rPr lang="en-GB" sz="1600" dirty="0">
                <a:cs typeface="Arial"/>
              </a:rPr>
              <a:t>To</a:t>
            </a:r>
            <a:r>
              <a:rPr lang="en-GB" sz="1600" dirty="0">
                <a:solidFill>
                  <a:schemeClr val="bg2"/>
                </a:solidFill>
                <a:cs typeface="Arial"/>
              </a:rPr>
              <a:t> debug, </a:t>
            </a:r>
            <a:r>
              <a:rPr lang="en-GB" sz="1600" dirty="0">
                <a:cs typeface="Arial"/>
              </a:rPr>
              <a:t>add an </a:t>
            </a:r>
            <a:r>
              <a:rPr lang="en-GB" sz="1600" b="1" dirty="0">
                <a:cs typeface="Arial"/>
              </a:rPr>
              <a:t>if on edge, bounce </a:t>
            </a:r>
            <a:r>
              <a:rPr lang="en-GB" sz="1600" dirty="0">
                <a:cs typeface="Arial"/>
              </a:rPr>
              <a:t>(Motion) block above your </a:t>
            </a:r>
            <a:r>
              <a:rPr lang="en-GB" sz="1600" b="1" dirty="0">
                <a:cs typeface="Arial"/>
              </a:rPr>
              <a:t>move [5] steps </a:t>
            </a:r>
            <a:r>
              <a:rPr lang="en-GB" sz="1600" dirty="0">
                <a:cs typeface="Arial"/>
              </a:rPr>
              <a:t>block. </a:t>
            </a:r>
            <a:endParaRPr lang="en-GB" dirty="0"/>
          </a:p>
          <a:p>
            <a:pPr marL="267970" indent="-267970">
              <a:lnSpc>
                <a:spcPct val="100000"/>
              </a:lnSpc>
              <a:spcBef>
                <a:spcPts val="0"/>
              </a:spcBef>
              <a:spcAft>
                <a:spcPts val="600"/>
              </a:spcAft>
            </a:pPr>
            <a:r>
              <a:rPr lang="en-GB" sz="1600" dirty="0">
                <a:cs typeface="Arial"/>
              </a:rPr>
              <a:t>Drag a </a:t>
            </a:r>
            <a:r>
              <a:rPr lang="en-GB" sz="1600" b="1" dirty="0">
                <a:cs typeface="Arial"/>
              </a:rPr>
              <a:t>set rotation style left-right </a:t>
            </a:r>
            <a:r>
              <a:rPr lang="en-GB" sz="1600" dirty="0">
                <a:cs typeface="Arial"/>
              </a:rPr>
              <a:t>(Motion) block</a:t>
            </a:r>
            <a:r>
              <a:rPr lang="en-GB" sz="1600" b="1" dirty="0">
                <a:cs typeface="Arial"/>
              </a:rPr>
              <a:t> </a:t>
            </a:r>
            <a:r>
              <a:rPr lang="en-GB" sz="1600" dirty="0">
                <a:cs typeface="Arial"/>
              </a:rPr>
              <a:t>above</a:t>
            </a:r>
            <a:r>
              <a:rPr lang="en-GB" sz="1600" b="1" dirty="0">
                <a:cs typeface="Arial"/>
              </a:rPr>
              <a:t> </a:t>
            </a:r>
            <a:r>
              <a:rPr lang="en-GB" sz="1600" dirty="0">
                <a:cs typeface="Arial"/>
              </a:rPr>
              <a:t>the </a:t>
            </a:r>
            <a:r>
              <a:rPr lang="en-GB" sz="1600" b="1" dirty="0">
                <a:cs typeface="Arial"/>
              </a:rPr>
              <a:t>forever</a:t>
            </a:r>
            <a:r>
              <a:rPr lang="en-GB" sz="1600" dirty="0">
                <a:cs typeface="Arial"/>
              </a:rPr>
              <a:t> loop. </a:t>
            </a:r>
            <a:r>
              <a:rPr lang="en-GB" sz="1600" dirty="0">
                <a:solidFill>
                  <a:srgbClr val="00A7B5"/>
                </a:solidFill>
                <a:cs typeface="Arial"/>
              </a:rPr>
              <a:t>Test</a:t>
            </a:r>
            <a:r>
              <a:rPr lang="en-GB" sz="1600" dirty="0">
                <a:cs typeface="Arial"/>
              </a:rPr>
              <a:t>.</a:t>
            </a:r>
            <a:endParaRPr lang="en-GB" sz="1600" dirty="0"/>
          </a:p>
          <a:p>
            <a:pPr marL="267970" indent="-267970">
              <a:lnSpc>
                <a:spcPct val="100000"/>
              </a:lnSpc>
              <a:spcBef>
                <a:spcPts val="0"/>
              </a:spcBef>
              <a:spcAft>
                <a:spcPts val="600"/>
              </a:spcAft>
            </a:pPr>
            <a:r>
              <a:rPr lang="en-GB" sz="1600" dirty="0">
                <a:cs typeface="Arial"/>
              </a:rPr>
              <a:t>Copy this sequence of blocks into each sorting sprite and </a:t>
            </a:r>
            <a:r>
              <a:rPr lang="en-GB" sz="1600" dirty="0">
                <a:solidFill>
                  <a:schemeClr val="bg2"/>
                </a:solidFill>
                <a:cs typeface="Arial"/>
              </a:rPr>
              <a:t>test</a:t>
            </a:r>
            <a:r>
              <a:rPr lang="en-GB" sz="1600" dirty="0">
                <a:cs typeface="Arial"/>
              </a:rPr>
              <a:t> again.</a:t>
            </a:r>
            <a:endParaRPr lang="en-GB" sz="1600" dirty="0"/>
          </a:p>
          <a:p>
            <a:pPr marL="267970" indent="-267970">
              <a:lnSpc>
                <a:spcPct val="100000"/>
              </a:lnSpc>
              <a:spcBef>
                <a:spcPts val="0"/>
              </a:spcBef>
              <a:spcAft>
                <a:spcPts val="600"/>
              </a:spcAft>
            </a:pPr>
            <a:r>
              <a:rPr lang="en-GB" sz="1600" dirty="0">
                <a:latin typeface="Arial"/>
                <a:cs typeface="Arial"/>
              </a:rPr>
              <a:t>To make the sprites start at different times, add a </a:t>
            </a:r>
            <a:r>
              <a:rPr lang="en-GB" sz="1600" b="1" dirty="0">
                <a:latin typeface="Arial"/>
                <a:cs typeface="Arial"/>
              </a:rPr>
              <a:t>wait 1 seconds </a:t>
            </a:r>
            <a:r>
              <a:rPr lang="en-GB" sz="1600" dirty="0">
                <a:latin typeface="Arial"/>
                <a:cs typeface="Arial"/>
              </a:rPr>
              <a:t>(Control) block under </a:t>
            </a:r>
            <a:r>
              <a:rPr lang="en-GB" sz="1600" b="1" dirty="0">
                <a:latin typeface="Arial"/>
                <a:cs typeface="Arial"/>
              </a:rPr>
              <a:t>when sprite clicked. </a:t>
            </a:r>
            <a:r>
              <a:rPr lang="en-GB" sz="1600" dirty="0">
                <a:latin typeface="Arial"/>
                <a:cs typeface="Arial"/>
              </a:rPr>
              <a:t>Set a different wait time for each sprite.</a:t>
            </a:r>
          </a:p>
        </p:txBody>
      </p:sp>
    </p:spTree>
    <p:extLst>
      <p:ext uri="{BB962C8B-B14F-4D97-AF65-F5344CB8AC3E}">
        <p14:creationId xmlns:p14="http://schemas.microsoft.com/office/powerpoint/2010/main" val="2348842715"/>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AE82AA-F054-4BB5-9090-13C4F8D2F578}"/>
              </a:ext>
            </a:extLst>
          </p:cNvPr>
          <p:cNvSpPr>
            <a:spLocks noGrp="1"/>
          </p:cNvSpPr>
          <p:nvPr>
            <p:ph idx="4294967295"/>
          </p:nvPr>
        </p:nvSpPr>
        <p:spPr>
          <a:xfrm>
            <a:off x="395254" y="1473197"/>
            <a:ext cx="6000448" cy="5032847"/>
          </a:xfrm>
          <a:prstGeom prst="rect">
            <a:avLst/>
          </a:prstGeom>
        </p:spPr>
        <p:txBody>
          <a:bodyPr vert="horz" lIns="91440" tIns="45720" rIns="91440" bIns="45720" rtlCol="0" anchor="t">
            <a:noAutofit/>
          </a:bodyPr>
          <a:lstStyle/>
          <a:p>
            <a:pPr marL="0" indent="0">
              <a:lnSpc>
                <a:spcPct val="100000"/>
              </a:lnSpc>
              <a:spcBef>
                <a:spcPts val="0"/>
              </a:spcBef>
              <a:spcAft>
                <a:spcPts val="600"/>
              </a:spcAft>
              <a:buNone/>
            </a:pPr>
            <a:r>
              <a:rPr lang="en-GB" sz="1600" dirty="0">
                <a:latin typeface="+mj-lt"/>
                <a:cs typeface="Arial"/>
              </a:rPr>
              <a:t>Let’s </a:t>
            </a:r>
            <a:r>
              <a:rPr lang="en-GB" sz="1600" dirty="0">
                <a:solidFill>
                  <a:schemeClr val="accent2"/>
                </a:solidFill>
                <a:latin typeface="+mj-lt"/>
                <a:cs typeface="Arial"/>
              </a:rPr>
              <a:t>debug our code </a:t>
            </a:r>
            <a:r>
              <a:rPr lang="en-GB" sz="1600" dirty="0">
                <a:latin typeface="+mj-lt"/>
                <a:cs typeface="Arial"/>
              </a:rPr>
              <a:t>so our sorting sprite stops after being sorted. Then we can </a:t>
            </a:r>
            <a:r>
              <a:rPr lang="en-GB" sz="1600" dirty="0">
                <a:solidFill>
                  <a:schemeClr val="accent2"/>
                </a:solidFill>
                <a:latin typeface="+mj-lt"/>
                <a:cs typeface="Arial"/>
              </a:rPr>
              <a:t>copy it </a:t>
            </a:r>
            <a:r>
              <a:rPr lang="en-GB" sz="1600" dirty="0">
                <a:latin typeface="+mj-lt"/>
                <a:cs typeface="Arial"/>
              </a:rPr>
              <a:t>to the other sorting sprites.</a:t>
            </a:r>
            <a:endParaRPr lang="en-GB" sz="1600" dirty="0">
              <a:latin typeface="+mj-lt"/>
            </a:endParaRPr>
          </a:p>
          <a:p>
            <a:pPr marL="267970" indent="-267970"/>
            <a:r>
              <a:rPr lang="en-GB" sz="1600" dirty="0">
                <a:latin typeface="Arial"/>
                <a:cs typeface="Arial"/>
              </a:rPr>
              <a:t>Drag an</a:t>
            </a:r>
            <a:r>
              <a:rPr lang="en-GB" sz="1600" b="1" dirty="0">
                <a:latin typeface="Arial"/>
                <a:cs typeface="Arial"/>
              </a:rPr>
              <a:t> if-then </a:t>
            </a:r>
            <a:r>
              <a:rPr lang="en-GB" sz="1600" dirty="0">
                <a:latin typeface="Arial"/>
                <a:cs typeface="Arial"/>
              </a:rPr>
              <a:t>(Operator) block inside your </a:t>
            </a:r>
            <a:r>
              <a:rPr lang="en-GB" sz="1600" b="1" dirty="0">
                <a:latin typeface="Arial"/>
                <a:cs typeface="Arial"/>
              </a:rPr>
              <a:t>forever </a:t>
            </a:r>
            <a:r>
              <a:rPr lang="en-GB" sz="1600" dirty="0">
                <a:latin typeface="Arial"/>
                <a:cs typeface="Arial"/>
              </a:rPr>
              <a:t>loop. </a:t>
            </a:r>
            <a:r>
              <a:rPr lang="en-GB" sz="1600" dirty="0">
                <a:solidFill>
                  <a:srgbClr val="00A7B5"/>
                </a:solidFill>
                <a:latin typeface="Arial"/>
                <a:cs typeface="Arial"/>
              </a:rPr>
              <a:t>(logic).</a:t>
            </a:r>
            <a:r>
              <a:rPr lang="en-GB" sz="1600" dirty="0">
                <a:latin typeface="Arial"/>
                <a:cs typeface="Arial"/>
              </a:rPr>
              <a:t> </a:t>
            </a:r>
          </a:p>
          <a:p>
            <a:pPr marL="267970" indent="-267970"/>
            <a:r>
              <a:rPr lang="en-GB" sz="1600" dirty="0">
                <a:latin typeface="Arial"/>
                <a:cs typeface="Arial"/>
              </a:rPr>
              <a:t>Drag a</a:t>
            </a:r>
            <a:r>
              <a:rPr lang="en-GB" sz="1600" b="1" dirty="0">
                <a:latin typeface="Arial"/>
                <a:cs typeface="Arial"/>
              </a:rPr>
              <a:t> not</a:t>
            </a:r>
            <a:r>
              <a:rPr lang="en-GB" sz="1600" dirty="0">
                <a:latin typeface="Arial"/>
                <a:cs typeface="Arial"/>
              </a:rPr>
              <a:t> (Operator) block into the</a:t>
            </a:r>
            <a:r>
              <a:rPr lang="en-GB" sz="1600" b="1" dirty="0">
                <a:latin typeface="Arial"/>
                <a:cs typeface="Arial"/>
              </a:rPr>
              <a:t> if-then</a:t>
            </a:r>
            <a:r>
              <a:rPr lang="en-GB" sz="1600" dirty="0">
                <a:latin typeface="Arial"/>
                <a:cs typeface="Arial"/>
              </a:rPr>
              <a:t> (Operator) hexagonal space. Then, place an </a:t>
            </a:r>
            <a:r>
              <a:rPr lang="en-GB" sz="1600" b="1" dirty="0">
                <a:latin typeface="Arial"/>
                <a:cs typeface="Arial"/>
              </a:rPr>
              <a:t>or</a:t>
            </a:r>
            <a:r>
              <a:rPr lang="en-GB" sz="1600" dirty="0">
                <a:latin typeface="Arial"/>
                <a:cs typeface="Arial"/>
              </a:rPr>
              <a:t> (Operator) block inside the </a:t>
            </a:r>
            <a:r>
              <a:rPr lang="en-GB" sz="1600" b="1" dirty="0">
                <a:latin typeface="Arial"/>
                <a:cs typeface="Arial"/>
              </a:rPr>
              <a:t>not</a:t>
            </a:r>
            <a:r>
              <a:rPr lang="en-GB" sz="1600" dirty="0">
                <a:latin typeface="Arial"/>
                <a:cs typeface="Arial"/>
              </a:rPr>
              <a:t> block.</a:t>
            </a:r>
            <a:endParaRPr lang="en-GB" dirty="0"/>
          </a:p>
          <a:p>
            <a:pPr marL="267970" indent="-267970"/>
            <a:r>
              <a:rPr lang="en-GB" sz="1600" dirty="0">
                <a:cs typeface="Arial"/>
              </a:rPr>
              <a:t>Drag two </a:t>
            </a:r>
            <a:r>
              <a:rPr lang="en-GB" sz="1600" b="1" dirty="0">
                <a:cs typeface="Arial"/>
              </a:rPr>
              <a:t>touching [mouse button]</a:t>
            </a:r>
            <a:r>
              <a:rPr lang="en-GB" sz="1600" dirty="0">
                <a:cs typeface="Arial"/>
              </a:rPr>
              <a:t> (Sensing) blocks into the </a:t>
            </a:r>
            <a:r>
              <a:rPr lang="en-GB" sz="1600" b="1" dirty="0">
                <a:cs typeface="Arial"/>
              </a:rPr>
              <a:t>or</a:t>
            </a:r>
            <a:r>
              <a:rPr lang="en-GB" sz="1600" dirty="0">
                <a:cs typeface="Arial"/>
              </a:rPr>
              <a:t> block and use the dropdown to select 'AL the Robot' in one, and 'Tick' or 'Cross' in the other.</a:t>
            </a:r>
            <a:endParaRPr lang="en-GB" sz="1600" dirty="0"/>
          </a:p>
          <a:p>
            <a:pPr marL="267970" indent="-267970"/>
            <a:r>
              <a:rPr lang="en-GB" sz="1600" dirty="0">
                <a:cs typeface="Arial"/>
              </a:rPr>
              <a:t>Now, the sprite should only move if it's NOT touching 'AL the Robot', the 'Tick' or the 'Cross'.</a:t>
            </a:r>
          </a:p>
          <a:p>
            <a:pPr marL="267970" indent="-267970"/>
            <a:r>
              <a:rPr lang="en-GB" sz="1600" dirty="0">
                <a:solidFill>
                  <a:srgbClr val="000000"/>
                </a:solidFill>
                <a:cs typeface="Arial"/>
              </a:rPr>
              <a:t>Now,</a:t>
            </a:r>
            <a:r>
              <a:rPr lang="en-GB" sz="1600" dirty="0">
                <a:solidFill>
                  <a:srgbClr val="00A7B5"/>
                </a:solidFill>
                <a:cs typeface="Arial"/>
              </a:rPr>
              <a:t> test</a:t>
            </a:r>
            <a:r>
              <a:rPr lang="en-GB" sz="1600" dirty="0">
                <a:solidFill>
                  <a:srgbClr val="1E1E1E"/>
                </a:solidFill>
                <a:cs typeface="Arial"/>
              </a:rPr>
              <a:t> to check it works, copy to the other sorting sprites, and </a:t>
            </a:r>
            <a:r>
              <a:rPr lang="en-GB" sz="1600" dirty="0">
                <a:solidFill>
                  <a:srgbClr val="00A7B5"/>
                </a:solidFill>
                <a:cs typeface="Arial"/>
              </a:rPr>
              <a:t>test</a:t>
            </a:r>
            <a:r>
              <a:rPr lang="en-GB" sz="1600" dirty="0">
                <a:solidFill>
                  <a:srgbClr val="1E1E1E"/>
                </a:solidFill>
                <a:cs typeface="Arial"/>
              </a:rPr>
              <a:t> again!</a:t>
            </a:r>
          </a:p>
        </p:txBody>
      </p:sp>
      <p:sp>
        <p:nvSpPr>
          <p:cNvPr id="3" name="Title 2">
            <a:extLst>
              <a:ext uri="{FF2B5EF4-FFF2-40B4-BE49-F238E27FC236}">
                <a16:creationId xmlns:a16="http://schemas.microsoft.com/office/drawing/2014/main" id="{46C78939-F500-4115-8846-FC035A2B4968}"/>
              </a:ext>
            </a:extLst>
          </p:cNvPr>
          <p:cNvSpPr>
            <a:spLocks noGrp="1"/>
          </p:cNvSpPr>
          <p:nvPr>
            <p:ph type="title"/>
          </p:nvPr>
        </p:nvSpPr>
        <p:spPr/>
        <p:txBody>
          <a:bodyPr/>
          <a:lstStyle/>
          <a:p>
            <a:r>
              <a:rPr lang="en-GB" dirty="0">
                <a:latin typeface="Arial Rounded MT Bold"/>
              </a:rPr>
              <a:t>Extension Challenge 1: step 2 </a:t>
            </a:r>
            <a:endParaRPr lang="en-GB" dirty="0"/>
          </a:p>
        </p:txBody>
      </p:sp>
      <p:cxnSp>
        <p:nvCxnSpPr>
          <p:cNvPr id="5" name="Straight Connector 4">
            <a:extLst>
              <a:ext uri="{FF2B5EF4-FFF2-40B4-BE49-F238E27FC236}">
                <a16:creationId xmlns:a16="http://schemas.microsoft.com/office/drawing/2014/main" id="{6700DBDE-F8C8-7493-71AC-D71CF6578C23}"/>
              </a:ext>
            </a:extLst>
          </p:cNvPr>
          <p:cNvCxnSpPr>
            <a:cxnSpLocks/>
          </p:cNvCxnSpPr>
          <p:nvPr/>
        </p:nvCxnSpPr>
        <p:spPr>
          <a:xfrm>
            <a:off x="6395706" y="1473197"/>
            <a:ext cx="0" cy="5032847"/>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81AC2F35-63AB-3192-602F-46064977A69B}"/>
              </a:ext>
            </a:extLst>
          </p:cNvPr>
          <p:cNvPicPr>
            <a:picLocks noChangeAspect="1"/>
          </p:cNvPicPr>
          <p:nvPr/>
        </p:nvPicPr>
        <p:blipFill>
          <a:blip r:embed="rId3"/>
          <a:srcRect/>
          <a:stretch/>
        </p:blipFill>
        <p:spPr>
          <a:xfrm>
            <a:off x="6935064" y="1942622"/>
            <a:ext cx="4719657" cy="4093995"/>
          </a:xfrm>
          <a:prstGeom prst="rect">
            <a:avLst/>
          </a:prstGeom>
        </p:spPr>
      </p:pic>
      <p:pic>
        <p:nvPicPr>
          <p:cNvPr id="8" name="Picture 7">
            <a:extLst>
              <a:ext uri="{FF2B5EF4-FFF2-40B4-BE49-F238E27FC236}">
                <a16:creationId xmlns:a16="http://schemas.microsoft.com/office/drawing/2014/main" id="{B2790E3B-593B-FECE-F195-D82C4F170B18}"/>
              </a:ext>
            </a:extLst>
          </p:cNvPr>
          <p:cNvPicPr>
            <a:picLocks noChangeAspect="1"/>
          </p:cNvPicPr>
          <p:nvPr/>
        </p:nvPicPr>
        <p:blipFill>
          <a:blip r:embed="rId4"/>
          <a:stretch>
            <a:fillRect/>
          </a:stretch>
        </p:blipFill>
        <p:spPr>
          <a:xfrm>
            <a:off x="5498416" y="5749740"/>
            <a:ext cx="635000" cy="584200"/>
          </a:xfrm>
          <a:prstGeom prst="rect">
            <a:avLst/>
          </a:prstGeom>
        </p:spPr>
      </p:pic>
      <p:pic>
        <p:nvPicPr>
          <p:cNvPr id="10" name="Picture 9">
            <a:extLst>
              <a:ext uri="{FF2B5EF4-FFF2-40B4-BE49-F238E27FC236}">
                <a16:creationId xmlns:a16="http://schemas.microsoft.com/office/drawing/2014/main" id="{DE35C889-D5D8-5E49-9D4E-79A48FD5BC7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911717" y="5735687"/>
            <a:ext cx="590692" cy="625006"/>
          </a:xfrm>
          <a:prstGeom prst="rect">
            <a:avLst/>
          </a:prstGeom>
        </p:spPr>
      </p:pic>
    </p:spTree>
    <p:extLst>
      <p:ext uri="{BB962C8B-B14F-4D97-AF65-F5344CB8AC3E}">
        <p14:creationId xmlns:p14="http://schemas.microsoft.com/office/powerpoint/2010/main" val="231111114"/>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AE82AA-F054-4BB5-9090-13C4F8D2F578}"/>
              </a:ext>
            </a:extLst>
          </p:cNvPr>
          <p:cNvSpPr>
            <a:spLocks noGrp="1"/>
          </p:cNvSpPr>
          <p:nvPr>
            <p:ph idx="4294967295"/>
          </p:nvPr>
        </p:nvSpPr>
        <p:spPr>
          <a:xfrm>
            <a:off x="361897" y="1484627"/>
            <a:ext cx="6033807" cy="5032847"/>
          </a:xfrm>
          <a:prstGeom prst="rect">
            <a:avLst/>
          </a:prstGeom>
        </p:spPr>
        <p:txBody>
          <a:bodyPr vert="horz" lIns="91440" tIns="45720" rIns="91440" bIns="45720" rtlCol="0" anchor="t">
            <a:noAutofit/>
          </a:bodyPr>
          <a:lstStyle/>
          <a:p>
            <a:pPr marL="0" lvl="1" indent="0">
              <a:lnSpc>
                <a:spcPct val="100000"/>
              </a:lnSpc>
              <a:spcBef>
                <a:spcPts val="0"/>
              </a:spcBef>
              <a:spcAft>
                <a:spcPts val="600"/>
              </a:spcAft>
              <a:buNone/>
            </a:pPr>
            <a:r>
              <a:rPr lang="en-GB" sz="1600" dirty="0">
                <a:solidFill>
                  <a:schemeClr val="accent2"/>
                </a:solidFill>
                <a:latin typeface="Arial Rounded MT Bold" panose="020F0704030504030204" pitchFamily="34" charset="0"/>
                <a:cs typeface="Arial"/>
              </a:rPr>
              <a:t>Can you make 'AL the Robot' say, ‘I've sorted all the moon rocks ready for Earth!’ and create a timer to see how quickly you can sort them?</a:t>
            </a:r>
          </a:p>
          <a:p>
            <a:pPr marL="0" indent="0">
              <a:lnSpc>
                <a:spcPct val="100000"/>
              </a:lnSpc>
              <a:spcBef>
                <a:spcPts val="0"/>
              </a:spcBef>
              <a:spcAft>
                <a:spcPts val="600"/>
              </a:spcAft>
              <a:buNone/>
            </a:pPr>
            <a:r>
              <a:rPr lang="en-GB" sz="1600" dirty="0">
                <a:cs typeface="Arial"/>
              </a:rPr>
              <a:t>You may already have some ideas of how to do this, if you have used Scratch before!</a:t>
            </a:r>
          </a:p>
          <a:p>
            <a:pPr marL="0" indent="0">
              <a:lnSpc>
                <a:spcPct val="100000"/>
              </a:lnSpc>
              <a:spcBef>
                <a:spcPts val="0"/>
              </a:spcBef>
              <a:spcAft>
                <a:spcPts val="600"/>
              </a:spcAft>
              <a:buNone/>
            </a:pPr>
            <a:r>
              <a:rPr lang="en-GB" sz="1600" dirty="0">
                <a:cs typeface="Arial"/>
              </a:rPr>
              <a:t>For our solution we are going to:</a:t>
            </a:r>
          </a:p>
          <a:p>
            <a:pPr marL="285750" indent="-285750">
              <a:lnSpc>
                <a:spcPct val="100000"/>
              </a:lnSpc>
              <a:spcBef>
                <a:spcPts val="0"/>
              </a:spcBef>
              <a:spcAft>
                <a:spcPts val="600"/>
              </a:spcAft>
            </a:pPr>
            <a:r>
              <a:rPr lang="en-GB" sz="1600" dirty="0">
                <a:cs typeface="Arial"/>
              </a:rPr>
              <a:t>Create </a:t>
            </a:r>
            <a:r>
              <a:rPr lang="en-GB" sz="1600" dirty="0">
                <a:solidFill>
                  <a:srgbClr val="00A7B5"/>
                </a:solidFill>
                <a:cs typeface="Arial"/>
              </a:rPr>
              <a:t>variables</a:t>
            </a:r>
            <a:r>
              <a:rPr lang="en-GB" sz="1600" dirty="0">
                <a:cs typeface="Arial"/>
              </a:rPr>
              <a:t> to track each sorting sprite and show it it's been sorted.</a:t>
            </a:r>
          </a:p>
          <a:p>
            <a:pPr marL="285750" indent="-285750">
              <a:lnSpc>
                <a:spcPct val="100000"/>
              </a:lnSpc>
              <a:spcBef>
                <a:spcPts val="0"/>
              </a:spcBef>
              <a:spcAft>
                <a:spcPts val="600"/>
              </a:spcAft>
            </a:pPr>
            <a:r>
              <a:rPr lang="en-GB" sz="1600" dirty="0">
                <a:cs typeface="Arial"/>
              </a:rPr>
              <a:t>Change each </a:t>
            </a:r>
            <a:r>
              <a:rPr lang="en-GB" sz="1600" dirty="0">
                <a:solidFill>
                  <a:srgbClr val="00A7B5"/>
                </a:solidFill>
                <a:cs typeface="Arial"/>
              </a:rPr>
              <a:t>variable</a:t>
            </a:r>
            <a:r>
              <a:rPr lang="en-GB" sz="1600" dirty="0">
                <a:cs typeface="Arial"/>
              </a:rPr>
              <a:t> to Yes when a sprite is sorted and reset them all to No when they are reset.</a:t>
            </a:r>
            <a:endParaRPr lang="en-GB" sz="1600" dirty="0"/>
          </a:p>
          <a:p>
            <a:pPr marL="267970" indent="-267970">
              <a:lnSpc>
                <a:spcPct val="100000"/>
              </a:lnSpc>
              <a:spcBef>
                <a:spcPts val="0"/>
              </a:spcBef>
              <a:spcAft>
                <a:spcPts val="600"/>
              </a:spcAft>
            </a:pPr>
            <a:r>
              <a:rPr lang="en-GB" sz="1600" dirty="0">
                <a:cs typeface="Arial"/>
              </a:rPr>
              <a:t>Check whether the sprites have been sorted and make 'AL the Robot' say something like either: ‘Working on it …’ or ‘I sorted all the moon rocks for Earth!’ </a:t>
            </a:r>
            <a:endParaRPr lang="en-GB" dirty="0"/>
          </a:p>
          <a:p>
            <a:pPr marL="285750" indent="-285750">
              <a:lnSpc>
                <a:spcPct val="100000"/>
              </a:lnSpc>
              <a:spcBef>
                <a:spcPts val="0"/>
              </a:spcBef>
              <a:spcAft>
                <a:spcPts val="600"/>
              </a:spcAft>
            </a:pPr>
            <a:r>
              <a:rPr lang="en-GB" sz="1600" dirty="0">
                <a:cs typeface="Arial"/>
              </a:rPr>
              <a:t>Add a timer that counts how quickly the rocks are sorted.</a:t>
            </a:r>
          </a:p>
          <a:p>
            <a:pPr marL="0" indent="0">
              <a:lnSpc>
                <a:spcPct val="100000"/>
              </a:lnSpc>
              <a:spcBef>
                <a:spcPts val="0"/>
              </a:spcBef>
              <a:spcAft>
                <a:spcPts val="600"/>
              </a:spcAft>
              <a:buNone/>
            </a:pPr>
            <a:r>
              <a:rPr lang="en-GB" sz="1600" dirty="0">
                <a:latin typeface="+mn-lt"/>
              </a:rPr>
              <a:t>We will do this using blocks from the </a:t>
            </a:r>
            <a:br>
              <a:rPr lang="en-GB" sz="1600" dirty="0">
                <a:latin typeface="+mn-lt"/>
              </a:rPr>
            </a:br>
            <a:r>
              <a:rPr lang="en-GB" sz="1600" dirty="0">
                <a:latin typeface="+mn-lt"/>
              </a:rPr>
              <a:t>following menus:</a:t>
            </a:r>
          </a:p>
          <a:p>
            <a:pPr marL="285750" indent="-285750">
              <a:lnSpc>
                <a:spcPct val="100000"/>
              </a:lnSpc>
              <a:spcBef>
                <a:spcPts val="0"/>
              </a:spcBef>
              <a:spcAft>
                <a:spcPts val="600"/>
              </a:spcAft>
            </a:pPr>
            <a:endParaRPr lang="en-GB" sz="1600" dirty="0"/>
          </a:p>
        </p:txBody>
      </p:sp>
      <p:sp>
        <p:nvSpPr>
          <p:cNvPr id="3" name="Title 2">
            <a:extLst>
              <a:ext uri="{FF2B5EF4-FFF2-40B4-BE49-F238E27FC236}">
                <a16:creationId xmlns:a16="http://schemas.microsoft.com/office/drawing/2014/main" id="{46C78939-F500-4115-8846-FC035A2B4968}"/>
              </a:ext>
            </a:extLst>
          </p:cNvPr>
          <p:cNvSpPr>
            <a:spLocks noGrp="1"/>
          </p:cNvSpPr>
          <p:nvPr>
            <p:ph type="title"/>
          </p:nvPr>
        </p:nvSpPr>
        <p:spPr/>
        <p:txBody>
          <a:bodyPr/>
          <a:lstStyle/>
          <a:p>
            <a:r>
              <a:rPr lang="en-GB">
                <a:latin typeface="Arial Rounded MT Bold"/>
              </a:rPr>
              <a:t>Extension Challenge 2</a:t>
            </a:r>
            <a:endParaRPr lang="en-GB" sz="2400">
              <a:latin typeface="Arial Rounded MT Bold"/>
            </a:endParaRPr>
          </a:p>
        </p:txBody>
      </p:sp>
      <p:cxnSp>
        <p:nvCxnSpPr>
          <p:cNvPr id="5" name="Straight Connector 4">
            <a:extLst>
              <a:ext uri="{FF2B5EF4-FFF2-40B4-BE49-F238E27FC236}">
                <a16:creationId xmlns:a16="http://schemas.microsoft.com/office/drawing/2014/main" id="{D3F1EC64-869F-DB16-1A10-D0915A02E25E}"/>
              </a:ext>
            </a:extLst>
          </p:cNvPr>
          <p:cNvCxnSpPr>
            <a:cxnSpLocks/>
          </p:cNvCxnSpPr>
          <p:nvPr/>
        </p:nvCxnSpPr>
        <p:spPr>
          <a:xfrm>
            <a:off x="6395706" y="1473197"/>
            <a:ext cx="0" cy="5032847"/>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49061F9-68E8-7194-B2C3-B46AC41B8C04}"/>
              </a:ext>
            </a:extLst>
          </p:cNvPr>
          <p:cNvPicPr>
            <a:picLocks noChangeAspect="1"/>
          </p:cNvPicPr>
          <p:nvPr/>
        </p:nvPicPr>
        <p:blipFill>
          <a:blip r:embed="rId3"/>
          <a:stretch>
            <a:fillRect/>
          </a:stretch>
        </p:blipFill>
        <p:spPr>
          <a:xfrm>
            <a:off x="5033395" y="5900442"/>
            <a:ext cx="546100" cy="571500"/>
          </a:xfrm>
          <a:prstGeom prst="rect">
            <a:avLst/>
          </a:prstGeom>
        </p:spPr>
      </p:pic>
      <p:pic>
        <p:nvPicPr>
          <p:cNvPr id="11" name="Picture 10">
            <a:extLst>
              <a:ext uri="{FF2B5EF4-FFF2-40B4-BE49-F238E27FC236}">
                <a16:creationId xmlns:a16="http://schemas.microsoft.com/office/drawing/2014/main" id="{8567417C-FAE6-25B7-7F6B-761F44BF2B68}"/>
              </a:ext>
            </a:extLst>
          </p:cNvPr>
          <p:cNvPicPr>
            <a:picLocks noChangeAspect="1"/>
          </p:cNvPicPr>
          <p:nvPr/>
        </p:nvPicPr>
        <p:blipFill>
          <a:blip r:embed="rId4"/>
          <a:stretch>
            <a:fillRect/>
          </a:stretch>
        </p:blipFill>
        <p:spPr>
          <a:xfrm>
            <a:off x="5575038" y="5888451"/>
            <a:ext cx="520700" cy="571500"/>
          </a:xfrm>
          <a:prstGeom prst="rect">
            <a:avLst/>
          </a:prstGeom>
        </p:spPr>
      </p:pic>
      <p:pic>
        <p:nvPicPr>
          <p:cNvPr id="7" name="Picture 6">
            <a:extLst>
              <a:ext uri="{FF2B5EF4-FFF2-40B4-BE49-F238E27FC236}">
                <a16:creationId xmlns:a16="http://schemas.microsoft.com/office/drawing/2014/main" id="{93D07C4B-CAB9-E33D-90B9-80ED9B223A6D}"/>
              </a:ext>
            </a:extLst>
          </p:cNvPr>
          <p:cNvPicPr>
            <a:picLocks noChangeAspect="1"/>
          </p:cNvPicPr>
          <p:nvPr/>
        </p:nvPicPr>
        <p:blipFill>
          <a:blip r:embed="rId5"/>
          <a:stretch>
            <a:fillRect/>
          </a:stretch>
        </p:blipFill>
        <p:spPr>
          <a:xfrm>
            <a:off x="4487693" y="5898975"/>
            <a:ext cx="546100" cy="596900"/>
          </a:xfrm>
          <a:prstGeom prst="rect">
            <a:avLst/>
          </a:prstGeom>
        </p:spPr>
      </p:pic>
      <p:pic>
        <p:nvPicPr>
          <p:cNvPr id="8" name="Picture 7">
            <a:extLst>
              <a:ext uri="{FF2B5EF4-FFF2-40B4-BE49-F238E27FC236}">
                <a16:creationId xmlns:a16="http://schemas.microsoft.com/office/drawing/2014/main" id="{7432A267-4560-5C3E-5019-863E46B175B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968367" y="5971379"/>
            <a:ext cx="571500" cy="457200"/>
          </a:xfrm>
          <a:prstGeom prst="rect">
            <a:avLst/>
          </a:prstGeom>
        </p:spPr>
      </p:pic>
      <p:pic>
        <p:nvPicPr>
          <p:cNvPr id="12" name="Picture 11">
            <a:extLst>
              <a:ext uri="{FF2B5EF4-FFF2-40B4-BE49-F238E27FC236}">
                <a16:creationId xmlns:a16="http://schemas.microsoft.com/office/drawing/2014/main" id="{B8235735-2F6C-7E65-A45F-B8E29F3285C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780477" y="1917178"/>
            <a:ext cx="5038195" cy="3763531"/>
          </a:xfrm>
          <a:prstGeom prst="rect">
            <a:avLst/>
          </a:prstGeom>
        </p:spPr>
      </p:pic>
      <p:pic>
        <p:nvPicPr>
          <p:cNvPr id="14" name="Picture 13">
            <a:extLst>
              <a:ext uri="{FF2B5EF4-FFF2-40B4-BE49-F238E27FC236}">
                <a16:creationId xmlns:a16="http://schemas.microsoft.com/office/drawing/2014/main" id="{1CCA4C6D-76C6-9E6C-CE8B-9925F52533B8}"/>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3375611" y="5909416"/>
            <a:ext cx="590692" cy="625006"/>
          </a:xfrm>
          <a:prstGeom prst="rect">
            <a:avLst/>
          </a:prstGeom>
        </p:spPr>
      </p:pic>
      <p:pic>
        <p:nvPicPr>
          <p:cNvPr id="15" name="Picture 14">
            <a:extLst>
              <a:ext uri="{FF2B5EF4-FFF2-40B4-BE49-F238E27FC236}">
                <a16:creationId xmlns:a16="http://schemas.microsoft.com/office/drawing/2014/main" id="{1F4DA671-0401-84B0-ACE1-D933881183DC}"/>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2783081" y="5924480"/>
            <a:ext cx="547174" cy="567963"/>
          </a:xfrm>
          <a:prstGeom prst="rect">
            <a:avLst/>
          </a:prstGeom>
        </p:spPr>
      </p:pic>
      <p:pic>
        <p:nvPicPr>
          <p:cNvPr id="6" name="Picture 5">
            <a:extLst>
              <a:ext uri="{FF2B5EF4-FFF2-40B4-BE49-F238E27FC236}">
                <a16:creationId xmlns:a16="http://schemas.microsoft.com/office/drawing/2014/main" id="{E6B1803B-1A64-C966-E469-E8077B179091}"/>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6780474" y="1917177"/>
            <a:ext cx="5036354" cy="3763531"/>
          </a:xfrm>
          <a:prstGeom prst="rect">
            <a:avLst/>
          </a:prstGeom>
        </p:spPr>
      </p:pic>
    </p:spTree>
    <p:extLst>
      <p:ext uri="{BB962C8B-B14F-4D97-AF65-F5344CB8AC3E}">
        <p14:creationId xmlns:p14="http://schemas.microsoft.com/office/powerpoint/2010/main" val="570284777"/>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D6676820-EF28-90D1-B446-ABE76E42915E}"/>
              </a:ext>
            </a:extLst>
          </p:cNvPr>
          <p:cNvPicPr>
            <a:picLocks noChangeAspect="1"/>
          </p:cNvPicPr>
          <p:nvPr/>
        </p:nvPicPr>
        <p:blipFill>
          <a:blip r:embed="rId3" cstate="screen">
            <a:extLst>
              <a:ext uri="{28A0092B-C50C-407E-A947-70E740481C1C}">
                <a14:useLocalDpi xmlns:a14="http://schemas.microsoft.com/office/drawing/2010/main"/>
              </a:ext>
            </a:extLst>
          </a:blip>
          <a:srcRect l="4586" t="4480" r="16072" b="4716"/>
          <a:stretch>
            <a:fillRect/>
          </a:stretch>
        </p:blipFill>
        <p:spPr>
          <a:xfrm>
            <a:off x="6823880" y="1473197"/>
            <a:ext cx="5086189" cy="3434317"/>
          </a:xfrm>
          <a:prstGeom prst="rect">
            <a:avLst/>
          </a:prstGeom>
        </p:spPr>
      </p:pic>
      <p:sp>
        <p:nvSpPr>
          <p:cNvPr id="18" name="Rectangle 17">
            <a:extLst>
              <a:ext uri="{FF2B5EF4-FFF2-40B4-BE49-F238E27FC236}">
                <a16:creationId xmlns:a16="http://schemas.microsoft.com/office/drawing/2014/main" id="{7C2B3DCE-AB6E-FAC7-2771-7E577B034902}"/>
              </a:ext>
            </a:extLst>
          </p:cNvPr>
          <p:cNvSpPr/>
          <p:nvPr/>
        </p:nvSpPr>
        <p:spPr>
          <a:xfrm>
            <a:off x="9490710" y="3204210"/>
            <a:ext cx="2423169" cy="594360"/>
          </a:xfrm>
          <a:prstGeom prst="rect">
            <a:avLst/>
          </a:prstGeom>
          <a:solidFill>
            <a:srgbClr val="F9FA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E9AE82AA-F054-4BB5-9090-13C4F8D2F578}"/>
              </a:ext>
            </a:extLst>
          </p:cNvPr>
          <p:cNvSpPr>
            <a:spLocks noGrp="1"/>
          </p:cNvSpPr>
          <p:nvPr>
            <p:ph idx="4294967295"/>
          </p:nvPr>
        </p:nvSpPr>
        <p:spPr>
          <a:xfrm>
            <a:off x="395254" y="1473197"/>
            <a:ext cx="6131276" cy="5032847"/>
          </a:xfrm>
          <a:prstGeom prst="rect">
            <a:avLst/>
          </a:prstGeom>
        </p:spPr>
        <p:txBody>
          <a:bodyPr vert="horz" lIns="91440" tIns="45720" rIns="91440" bIns="45720" rtlCol="0" anchor="t">
            <a:noAutofit/>
          </a:bodyPr>
          <a:lstStyle/>
          <a:p>
            <a:pPr marL="0" indent="0">
              <a:lnSpc>
                <a:spcPct val="100000"/>
              </a:lnSpc>
              <a:spcBef>
                <a:spcPts val="0"/>
              </a:spcBef>
              <a:spcAft>
                <a:spcPts val="600"/>
              </a:spcAft>
              <a:buNone/>
            </a:pPr>
            <a:r>
              <a:rPr lang="en-GB" sz="1600" dirty="0">
                <a:latin typeface="Arial Rounded MT Bold" panose="020F0704030504030204" pitchFamily="34" charset="0"/>
                <a:cs typeface="Arial"/>
              </a:rPr>
              <a:t>Let’s </a:t>
            </a:r>
            <a:r>
              <a:rPr lang="en-GB" sz="1600" dirty="0">
                <a:solidFill>
                  <a:schemeClr val="accent2"/>
                </a:solidFill>
                <a:latin typeface="Arial Rounded MT Bold" panose="020F0704030504030204" pitchFamily="34" charset="0"/>
                <a:cs typeface="Arial"/>
              </a:rPr>
              <a:t>create a variable </a:t>
            </a:r>
            <a:r>
              <a:rPr lang="en-GB" sz="1600" dirty="0">
                <a:latin typeface="Arial Rounded MT Bold" panose="020F0704030504030204" pitchFamily="34" charset="0"/>
                <a:cs typeface="Arial"/>
              </a:rPr>
              <a:t>to keep score when the sorting sprites are clicked.</a:t>
            </a:r>
            <a:endParaRPr lang="en-GB" sz="1600" dirty="0">
              <a:latin typeface="Arial Rounded MT Bold" panose="020F0704030504030204" pitchFamily="34" charset="0"/>
            </a:endParaRPr>
          </a:p>
          <a:p>
            <a:pPr marL="267970" indent="-267970">
              <a:lnSpc>
                <a:spcPct val="100000"/>
              </a:lnSpc>
              <a:spcBef>
                <a:spcPts val="0"/>
              </a:spcBef>
              <a:spcAft>
                <a:spcPts val="600"/>
              </a:spcAft>
            </a:pPr>
            <a:r>
              <a:rPr lang="en-GB" sz="1600" dirty="0">
                <a:latin typeface="Arial"/>
                <a:cs typeface="Arial"/>
              </a:rPr>
              <a:t>Create a</a:t>
            </a:r>
            <a:r>
              <a:rPr lang="en-GB" sz="1600" dirty="0">
                <a:solidFill>
                  <a:srgbClr val="00A7B5"/>
                </a:solidFill>
                <a:latin typeface="Arial"/>
                <a:cs typeface="Arial"/>
              </a:rPr>
              <a:t> variable</a:t>
            </a:r>
            <a:r>
              <a:rPr lang="en-GB" sz="1600" dirty="0">
                <a:latin typeface="Arial"/>
                <a:cs typeface="Arial"/>
              </a:rPr>
              <a:t> (Variable) called Scoreboard. Make sure it is set to </a:t>
            </a:r>
            <a:r>
              <a:rPr lang="en-GB" sz="1600" i="1" dirty="0">
                <a:latin typeface="Arial"/>
                <a:cs typeface="Arial"/>
              </a:rPr>
              <a:t>for all sprites</a:t>
            </a:r>
            <a:r>
              <a:rPr lang="en-GB" sz="1600" dirty="0">
                <a:latin typeface="Arial"/>
                <a:cs typeface="Arial"/>
              </a:rPr>
              <a:t>.</a:t>
            </a:r>
          </a:p>
          <a:p>
            <a:pPr marL="267970" indent="-267970">
              <a:lnSpc>
                <a:spcPct val="100000"/>
              </a:lnSpc>
              <a:spcBef>
                <a:spcPts val="0"/>
              </a:spcBef>
              <a:spcAft>
                <a:spcPts val="600"/>
              </a:spcAft>
            </a:pPr>
            <a:r>
              <a:rPr lang="en-GB" sz="1600" dirty="0">
                <a:latin typeface="Arial"/>
                <a:cs typeface="Arial"/>
              </a:rPr>
              <a:t>Leave the box ticked so you can see the Scoreboard on the stage.</a:t>
            </a:r>
          </a:p>
          <a:p>
            <a:pPr marL="267970" indent="-267970">
              <a:lnSpc>
                <a:spcPct val="100000"/>
              </a:lnSpc>
              <a:spcBef>
                <a:spcPts val="0"/>
              </a:spcBef>
              <a:spcAft>
                <a:spcPts val="600"/>
              </a:spcAft>
            </a:pPr>
            <a:r>
              <a:rPr lang="en-GB" sz="1600" dirty="0">
                <a:latin typeface="Arial"/>
                <a:cs typeface="Arial"/>
              </a:rPr>
              <a:t>Select 'Small rock 1' sprite and drag a </a:t>
            </a:r>
            <a:r>
              <a:rPr lang="en-GB" sz="1600" b="1" dirty="0">
                <a:latin typeface="Arial"/>
                <a:cs typeface="Arial"/>
              </a:rPr>
              <a:t>change [my variable] by 1</a:t>
            </a:r>
            <a:r>
              <a:rPr lang="en-GB" sz="1600" dirty="0">
                <a:latin typeface="Arial"/>
                <a:cs typeface="Arial"/>
              </a:rPr>
              <a:t> (Variables) block into your </a:t>
            </a:r>
            <a:r>
              <a:rPr lang="en-GB" sz="1600" b="1" dirty="0">
                <a:cs typeface="Arial"/>
              </a:rPr>
              <a:t>when sprite clicked </a:t>
            </a:r>
            <a:r>
              <a:rPr lang="en-GB" sz="1600" dirty="0">
                <a:cs typeface="Arial"/>
              </a:rPr>
              <a:t>(Event) block from earlier</a:t>
            </a:r>
            <a:r>
              <a:rPr lang="en-GB" sz="1600" dirty="0">
                <a:latin typeface="Arial"/>
                <a:cs typeface="Arial"/>
              </a:rPr>
              <a:t>. Use the dropdown arrow to select ‘Scoreboard' - this adds 1 to the Scoreboard each time the sprite is clicked.</a:t>
            </a:r>
            <a:r>
              <a:rPr lang="en-GB" sz="1600" dirty="0"/>
              <a:t> </a:t>
            </a:r>
            <a:r>
              <a:rPr lang="en-GB" sz="1600" dirty="0">
                <a:latin typeface="Arial"/>
                <a:cs typeface="Arial"/>
              </a:rPr>
              <a:t>Copy this code to all the other sorting sprites.</a:t>
            </a:r>
            <a:endParaRPr lang="en-GB" sz="1600" dirty="0"/>
          </a:p>
          <a:p>
            <a:pPr marL="267970" indent="-267970"/>
            <a:r>
              <a:rPr lang="en-GB" sz="1600" dirty="0">
                <a:latin typeface="Arial"/>
                <a:cs typeface="Arial"/>
              </a:rPr>
              <a:t>In AL the Robot’s code, add a</a:t>
            </a:r>
            <a:r>
              <a:rPr lang="en-GB" sz="1600" b="1" dirty="0">
                <a:latin typeface="Arial"/>
                <a:cs typeface="Arial"/>
              </a:rPr>
              <a:t> set [my variable] to 0 </a:t>
            </a:r>
            <a:r>
              <a:rPr lang="en-GB" sz="1600" dirty="0">
                <a:latin typeface="Arial"/>
                <a:cs typeface="Arial"/>
              </a:rPr>
              <a:t>(Variables) block to the </a:t>
            </a:r>
            <a:r>
              <a:rPr lang="en-GB" sz="1600" b="1" dirty="0">
                <a:latin typeface="Arial"/>
                <a:cs typeface="Arial"/>
              </a:rPr>
              <a:t>when     clicked </a:t>
            </a:r>
            <a:r>
              <a:rPr lang="en-GB" sz="1600" dirty="0">
                <a:latin typeface="Arial"/>
                <a:cs typeface="Arial"/>
              </a:rPr>
              <a:t>(Event) block to reset the Scoreboard to 0.</a:t>
            </a:r>
            <a:endParaRPr lang="en-GB" b="1" dirty="0"/>
          </a:p>
          <a:p>
            <a:pPr marL="267970" indent="-267970"/>
            <a:r>
              <a:rPr lang="en-GB" sz="1600" dirty="0">
                <a:solidFill>
                  <a:srgbClr val="00A7B5"/>
                </a:solidFill>
                <a:latin typeface="Arial"/>
                <a:cs typeface="Arial"/>
              </a:rPr>
              <a:t>Test</a:t>
            </a:r>
            <a:r>
              <a:rPr lang="en-GB" sz="1600" dirty="0">
                <a:latin typeface="Arial"/>
                <a:cs typeface="Arial"/>
              </a:rPr>
              <a:t> your code to check the score increases and resets correctly. </a:t>
            </a:r>
            <a:r>
              <a:rPr lang="en-GB" sz="1600" dirty="0">
                <a:solidFill>
                  <a:srgbClr val="00A7B5"/>
                </a:solidFill>
                <a:latin typeface="Arial"/>
                <a:cs typeface="Arial"/>
              </a:rPr>
              <a:t>Debug</a:t>
            </a:r>
            <a:r>
              <a:rPr lang="en-GB" sz="1600" dirty="0">
                <a:latin typeface="Arial"/>
                <a:cs typeface="Arial"/>
              </a:rPr>
              <a:t>, if needed, then copy to your other sprites.</a:t>
            </a:r>
          </a:p>
        </p:txBody>
      </p:sp>
      <p:sp>
        <p:nvSpPr>
          <p:cNvPr id="3" name="Title 2">
            <a:extLst>
              <a:ext uri="{FF2B5EF4-FFF2-40B4-BE49-F238E27FC236}">
                <a16:creationId xmlns:a16="http://schemas.microsoft.com/office/drawing/2014/main" id="{46C78939-F500-4115-8846-FC035A2B4968}"/>
              </a:ext>
            </a:extLst>
          </p:cNvPr>
          <p:cNvSpPr>
            <a:spLocks noGrp="1"/>
          </p:cNvSpPr>
          <p:nvPr>
            <p:ph type="title"/>
          </p:nvPr>
        </p:nvSpPr>
        <p:spPr/>
        <p:txBody>
          <a:bodyPr/>
          <a:lstStyle/>
          <a:p>
            <a:r>
              <a:rPr lang="en-GB" dirty="0">
                <a:latin typeface="Arial Rounded MT Bold"/>
              </a:rPr>
              <a:t>Extension Challenge 2: step 1</a:t>
            </a:r>
            <a:endParaRPr lang="en-GB" dirty="0"/>
          </a:p>
        </p:txBody>
      </p:sp>
      <p:cxnSp>
        <p:nvCxnSpPr>
          <p:cNvPr id="4" name="Straight Connector 3">
            <a:extLst>
              <a:ext uri="{FF2B5EF4-FFF2-40B4-BE49-F238E27FC236}">
                <a16:creationId xmlns:a16="http://schemas.microsoft.com/office/drawing/2014/main" id="{F8214BA3-7DDB-A0FF-F8B2-1F4F12C721F0}"/>
              </a:ext>
            </a:extLst>
          </p:cNvPr>
          <p:cNvCxnSpPr>
            <a:cxnSpLocks/>
          </p:cNvCxnSpPr>
          <p:nvPr/>
        </p:nvCxnSpPr>
        <p:spPr>
          <a:xfrm>
            <a:off x="6477349" y="1473197"/>
            <a:ext cx="0" cy="5032847"/>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C8881A1B-C449-5559-91CF-B99D2BEAC73A}"/>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823881" y="5300723"/>
            <a:ext cx="5086188" cy="1205321"/>
          </a:xfrm>
          <a:prstGeom prst="rect">
            <a:avLst/>
          </a:prstGeom>
        </p:spPr>
      </p:pic>
      <p:pic>
        <p:nvPicPr>
          <p:cNvPr id="5" name="Picture 4">
            <a:extLst>
              <a:ext uri="{FF2B5EF4-FFF2-40B4-BE49-F238E27FC236}">
                <a16:creationId xmlns:a16="http://schemas.microsoft.com/office/drawing/2014/main" id="{A5D6158C-1AE1-E64F-8920-44AA4000B65D}"/>
              </a:ext>
            </a:extLst>
          </p:cNvPr>
          <p:cNvPicPr>
            <a:picLocks noChangeAspect="1"/>
          </p:cNvPicPr>
          <p:nvPr/>
        </p:nvPicPr>
        <p:blipFill>
          <a:blip r:embed="rId5"/>
          <a:stretch>
            <a:fillRect/>
          </a:stretch>
        </p:blipFill>
        <p:spPr>
          <a:xfrm>
            <a:off x="3436835" y="4865838"/>
            <a:ext cx="219106" cy="228632"/>
          </a:xfrm>
          <a:prstGeom prst="rect">
            <a:avLst/>
          </a:prstGeom>
        </p:spPr>
      </p:pic>
      <p:pic>
        <p:nvPicPr>
          <p:cNvPr id="8" name="Picture 7">
            <a:extLst>
              <a:ext uri="{FF2B5EF4-FFF2-40B4-BE49-F238E27FC236}">
                <a16:creationId xmlns:a16="http://schemas.microsoft.com/office/drawing/2014/main" id="{E604A8BA-70A7-5AD5-34BD-87C154507CF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012001" y="5961129"/>
            <a:ext cx="547174" cy="567963"/>
          </a:xfrm>
          <a:prstGeom prst="rect">
            <a:avLst/>
          </a:prstGeom>
        </p:spPr>
      </p:pic>
      <p:pic>
        <p:nvPicPr>
          <p:cNvPr id="9" name="Picture 8">
            <a:extLst>
              <a:ext uri="{FF2B5EF4-FFF2-40B4-BE49-F238E27FC236}">
                <a16:creationId xmlns:a16="http://schemas.microsoft.com/office/drawing/2014/main" id="{24D55E7A-D600-A886-3E8A-517A943E7CF2}"/>
              </a:ext>
            </a:extLst>
          </p:cNvPr>
          <p:cNvPicPr>
            <a:picLocks noChangeAspect="1"/>
          </p:cNvPicPr>
          <p:nvPr/>
        </p:nvPicPr>
        <p:blipFill>
          <a:blip r:embed="rId7"/>
          <a:stretch>
            <a:fillRect/>
          </a:stretch>
        </p:blipFill>
        <p:spPr>
          <a:xfrm>
            <a:off x="5559175" y="5957592"/>
            <a:ext cx="546100" cy="571500"/>
          </a:xfrm>
          <a:prstGeom prst="rect">
            <a:avLst/>
          </a:prstGeom>
        </p:spPr>
      </p:pic>
      <p:pic>
        <p:nvPicPr>
          <p:cNvPr id="10" name="Picture 9">
            <a:extLst>
              <a:ext uri="{FF2B5EF4-FFF2-40B4-BE49-F238E27FC236}">
                <a16:creationId xmlns:a16="http://schemas.microsoft.com/office/drawing/2014/main" id="{FDBDBF5E-CC4F-3824-2904-80FA3B47092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658066" y="1668780"/>
            <a:ext cx="2128944" cy="1223010"/>
          </a:xfrm>
          <a:prstGeom prst="rect">
            <a:avLst/>
          </a:prstGeom>
        </p:spPr>
      </p:pic>
      <p:sp>
        <p:nvSpPr>
          <p:cNvPr id="17" name="Rectangle 16">
            <a:extLst>
              <a:ext uri="{FF2B5EF4-FFF2-40B4-BE49-F238E27FC236}">
                <a16:creationId xmlns:a16="http://schemas.microsoft.com/office/drawing/2014/main" id="{5658CE85-29C2-ABA2-4C78-9D8648610258}"/>
              </a:ext>
            </a:extLst>
          </p:cNvPr>
          <p:cNvSpPr/>
          <p:nvPr/>
        </p:nvSpPr>
        <p:spPr>
          <a:xfrm>
            <a:off x="9498330" y="2834640"/>
            <a:ext cx="2423169" cy="5943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CCADD0A0-99FD-F9D3-5653-B84630E995C4}"/>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9701511" y="3543300"/>
            <a:ext cx="1955845" cy="1136120"/>
          </a:xfrm>
          <a:prstGeom prst="rect">
            <a:avLst/>
          </a:prstGeom>
        </p:spPr>
      </p:pic>
    </p:spTree>
    <p:extLst>
      <p:ext uri="{BB962C8B-B14F-4D97-AF65-F5344CB8AC3E}">
        <p14:creationId xmlns:p14="http://schemas.microsoft.com/office/powerpoint/2010/main" val="3448730693"/>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C78939-F500-4115-8846-FC035A2B4968}"/>
              </a:ext>
            </a:extLst>
          </p:cNvPr>
          <p:cNvSpPr>
            <a:spLocks noGrp="1"/>
          </p:cNvSpPr>
          <p:nvPr>
            <p:ph type="title"/>
          </p:nvPr>
        </p:nvSpPr>
        <p:spPr/>
        <p:txBody>
          <a:bodyPr/>
          <a:lstStyle/>
          <a:p>
            <a:r>
              <a:rPr lang="en-GB" dirty="0">
                <a:latin typeface="Arial Rounded MT Bold"/>
              </a:rPr>
              <a:t>Extension Challenge 2: step 2 </a:t>
            </a:r>
            <a:endParaRPr lang="en-GB" dirty="0"/>
          </a:p>
        </p:txBody>
      </p:sp>
      <p:cxnSp>
        <p:nvCxnSpPr>
          <p:cNvPr id="5" name="Straight Connector 4">
            <a:extLst>
              <a:ext uri="{FF2B5EF4-FFF2-40B4-BE49-F238E27FC236}">
                <a16:creationId xmlns:a16="http://schemas.microsoft.com/office/drawing/2014/main" id="{6700DBDE-F8C8-7493-71AC-D71CF6578C23}"/>
              </a:ext>
            </a:extLst>
          </p:cNvPr>
          <p:cNvCxnSpPr>
            <a:cxnSpLocks/>
          </p:cNvCxnSpPr>
          <p:nvPr/>
        </p:nvCxnSpPr>
        <p:spPr>
          <a:xfrm>
            <a:off x="6395706" y="1473197"/>
            <a:ext cx="0" cy="5032847"/>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pic>
        <p:nvPicPr>
          <p:cNvPr id="4" name="Picture 3" descr="A black and white image of a planet&#10;&#10;AI-generated content may be incorrect.">
            <a:extLst>
              <a:ext uri="{FF2B5EF4-FFF2-40B4-BE49-F238E27FC236}">
                <a16:creationId xmlns:a16="http://schemas.microsoft.com/office/drawing/2014/main" id="{4CD65364-11CC-8122-5CA1-41838DE401AC}"/>
              </a:ext>
            </a:extLst>
          </p:cNvPr>
          <p:cNvPicPr>
            <a:picLocks noChangeAspect="1"/>
          </p:cNvPicPr>
          <p:nvPr/>
        </p:nvPicPr>
        <p:blipFill>
          <a:blip r:embed="rId3" cstate="screen">
            <a:extLst>
              <a:ext uri="{28A0092B-C50C-407E-A947-70E740481C1C}">
                <a14:useLocalDpi xmlns:a14="http://schemas.microsoft.com/office/drawing/2010/main"/>
              </a:ext>
            </a:extLst>
          </a:blip>
          <a:srcRect b="-1015"/>
          <a:stretch>
            <a:fillRect/>
          </a:stretch>
        </p:blipFill>
        <p:spPr>
          <a:xfrm>
            <a:off x="6809240" y="5072743"/>
            <a:ext cx="5023305" cy="1429598"/>
          </a:xfrm>
          <a:prstGeom prst="rect">
            <a:avLst/>
          </a:prstGeom>
        </p:spPr>
      </p:pic>
      <p:pic>
        <p:nvPicPr>
          <p:cNvPr id="6" name="Picture 5">
            <a:extLst>
              <a:ext uri="{FF2B5EF4-FFF2-40B4-BE49-F238E27FC236}">
                <a16:creationId xmlns:a16="http://schemas.microsoft.com/office/drawing/2014/main" id="{25F32FF3-8470-53B5-2B4F-36F7B29041C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012001" y="6075429"/>
            <a:ext cx="547174" cy="567963"/>
          </a:xfrm>
          <a:prstGeom prst="rect">
            <a:avLst/>
          </a:prstGeom>
        </p:spPr>
      </p:pic>
      <p:pic>
        <p:nvPicPr>
          <p:cNvPr id="7" name="Picture 6">
            <a:extLst>
              <a:ext uri="{FF2B5EF4-FFF2-40B4-BE49-F238E27FC236}">
                <a16:creationId xmlns:a16="http://schemas.microsoft.com/office/drawing/2014/main" id="{D7FAE769-D51D-F450-C28B-93DBFED395C2}"/>
              </a:ext>
            </a:extLst>
          </p:cNvPr>
          <p:cNvPicPr>
            <a:picLocks noChangeAspect="1"/>
          </p:cNvPicPr>
          <p:nvPr/>
        </p:nvPicPr>
        <p:blipFill>
          <a:blip r:embed="rId5"/>
          <a:stretch>
            <a:fillRect/>
          </a:stretch>
        </p:blipFill>
        <p:spPr>
          <a:xfrm>
            <a:off x="5559175" y="6071892"/>
            <a:ext cx="546100" cy="571500"/>
          </a:xfrm>
          <a:prstGeom prst="rect">
            <a:avLst/>
          </a:prstGeom>
        </p:spPr>
      </p:pic>
      <p:sp>
        <p:nvSpPr>
          <p:cNvPr id="2" name="Content Placeholder 1">
            <a:extLst>
              <a:ext uri="{FF2B5EF4-FFF2-40B4-BE49-F238E27FC236}">
                <a16:creationId xmlns:a16="http://schemas.microsoft.com/office/drawing/2014/main" id="{E9AE82AA-F054-4BB5-9090-13C4F8D2F578}"/>
              </a:ext>
            </a:extLst>
          </p:cNvPr>
          <p:cNvSpPr>
            <a:spLocks noGrp="1"/>
          </p:cNvSpPr>
          <p:nvPr>
            <p:ph idx="4294967295"/>
          </p:nvPr>
        </p:nvSpPr>
        <p:spPr>
          <a:xfrm>
            <a:off x="395254" y="1473197"/>
            <a:ext cx="6000449" cy="5032847"/>
          </a:xfrm>
          <a:prstGeom prst="rect">
            <a:avLst/>
          </a:prstGeom>
        </p:spPr>
        <p:txBody>
          <a:bodyPr vert="horz" lIns="91440" tIns="45720" rIns="91440" bIns="45720" rtlCol="0" anchor="t">
            <a:noAutofit/>
          </a:bodyPr>
          <a:lstStyle/>
          <a:p>
            <a:pPr marL="0" indent="0">
              <a:lnSpc>
                <a:spcPct val="100000"/>
              </a:lnSpc>
              <a:spcBef>
                <a:spcPts val="0"/>
              </a:spcBef>
              <a:spcAft>
                <a:spcPts val="600"/>
              </a:spcAft>
              <a:buNone/>
            </a:pPr>
            <a:r>
              <a:rPr lang="en-GB" sz="1600" dirty="0">
                <a:latin typeface="+mj-lt"/>
                <a:cs typeface="Arial"/>
              </a:rPr>
              <a:t>Let’s </a:t>
            </a:r>
            <a:r>
              <a:rPr lang="en-GB" sz="1600" b="1" dirty="0">
                <a:solidFill>
                  <a:schemeClr val="accent2"/>
                </a:solidFill>
                <a:latin typeface="+mj-lt"/>
                <a:cs typeface="Arial"/>
              </a:rPr>
              <a:t>create more variables </a:t>
            </a:r>
            <a:r>
              <a:rPr lang="en-GB" sz="1600" dirty="0">
                <a:latin typeface="+mj-lt"/>
                <a:cs typeface="Arial"/>
              </a:rPr>
              <a:t>to see when each sorting sprite has been sorted. </a:t>
            </a:r>
            <a:endParaRPr lang="en-GB" sz="1600" dirty="0">
              <a:latin typeface="+mj-lt"/>
            </a:endParaRPr>
          </a:p>
          <a:p>
            <a:pPr marL="267970" indent="-267970">
              <a:lnSpc>
                <a:spcPct val="100000"/>
              </a:lnSpc>
              <a:spcBef>
                <a:spcPts val="0"/>
              </a:spcBef>
              <a:spcAft>
                <a:spcPts val="600"/>
              </a:spcAft>
            </a:pPr>
            <a:r>
              <a:rPr lang="en-GB" sz="1600" dirty="0">
                <a:cs typeface="Arial"/>
              </a:rPr>
              <a:t>Create a</a:t>
            </a:r>
            <a:r>
              <a:rPr lang="en-GB" sz="1600" dirty="0">
                <a:solidFill>
                  <a:srgbClr val="00A7B5"/>
                </a:solidFill>
                <a:cs typeface="Arial"/>
              </a:rPr>
              <a:t> variable</a:t>
            </a:r>
            <a:r>
              <a:rPr lang="en-GB" sz="1600" dirty="0">
                <a:cs typeface="Arial"/>
              </a:rPr>
              <a:t> (Variables) called 'Small rock 1 sorted'. Make sure </a:t>
            </a:r>
            <a:r>
              <a:rPr lang="en-GB" sz="1600" b="1" dirty="0">
                <a:cs typeface="Arial"/>
              </a:rPr>
              <a:t>for all sprites</a:t>
            </a:r>
            <a:r>
              <a:rPr lang="en-GB" sz="1600" dirty="0">
                <a:cs typeface="Arial"/>
              </a:rPr>
              <a:t> is selected.</a:t>
            </a:r>
            <a:endParaRPr lang="en-GB" sz="1600" dirty="0">
              <a:latin typeface="+mn-lt"/>
              <a:cs typeface="Arial"/>
            </a:endParaRPr>
          </a:p>
          <a:p>
            <a:pPr marL="267970" indent="-267970">
              <a:lnSpc>
                <a:spcPct val="100000"/>
              </a:lnSpc>
              <a:spcBef>
                <a:spcPts val="0"/>
              </a:spcBef>
              <a:spcAft>
                <a:spcPts val="600"/>
              </a:spcAft>
            </a:pPr>
            <a:r>
              <a:rPr lang="en-GB" sz="1600" dirty="0">
                <a:cs typeface="Arial"/>
              </a:rPr>
              <a:t>Leave the box ticked to show the</a:t>
            </a:r>
            <a:r>
              <a:rPr lang="en-GB" sz="1600" dirty="0">
                <a:solidFill>
                  <a:srgbClr val="00A7B5"/>
                </a:solidFill>
                <a:cs typeface="Arial"/>
              </a:rPr>
              <a:t> variable</a:t>
            </a:r>
            <a:r>
              <a:rPr lang="en-GB" sz="1600" dirty="0">
                <a:cs typeface="Arial"/>
              </a:rPr>
              <a:t> on the stage.</a:t>
            </a:r>
          </a:p>
          <a:p>
            <a:pPr marL="267970" indent="-267970">
              <a:lnSpc>
                <a:spcPct val="100000"/>
              </a:lnSpc>
              <a:spcBef>
                <a:spcPts val="0"/>
              </a:spcBef>
              <a:spcAft>
                <a:spcPts val="600"/>
              </a:spcAft>
            </a:pPr>
            <a:r>
              <a:rPr lang="en-GB" sz="1600" dirty="0">
                <a:cs typeface="Arial"/>
              </a:rPr>
              <a:t>Select 'Small rock 1' sprite and drag a </a:t>
            </a:r>
            <a:r>
              <a:rPr lang="en-GB" sz="1600" b="1" dirty="0">
                <a:cs typeface="Arial"/>
              </a:rPr>
              <a:t>set [my variable] to 0 </a:t>
            </a:r>
            <a:r>
              <a:rPr lang="en-GB" sz="1600" dirty="0">
                <a:cs typeface="Arial"/>
              </a:rPr>
              <a:t>(Variables) block into the coding area. </a:t>
            </a:r>
          </a:p>
          <a:p>
            <a:pPr marL="267970" indent="-267970">
              <a:lnSpc>
                <a:spcPct val="100000"/>
              </a:lnSpc>
              <a:spcBef>
                <a:spcPts val="0"/>
              </a:spcBef>
              <a:spcAft>
                <a:spcPts val="600"/>
              </a:spcAft>
            </a:pPr>
            <a:r>
              <a:rPr lang="en-GB" sz="1600" dirty="0">
                <a:cs typeface="Arial"/>
              </a:rPr>
              <a:t>Place one under the </a:t>
            </a:r>
            <a:r>
              <a:rPr lang="en-GB" sz="1600" b="1" dirty="0">
                <a:cs typeface="Arial"/>
              </a:rPr>
              <a:t>when sprite clicked </a:t>
            </a:r>
            <a:r>
              <a:rPr lang="en-GB" sz="1600" dirty="0">
                <a:cs typeface="Arial"/>
              </a:rPr>
              <a:t>(Event) block, select 'Small rock 1' from the dropdown and replace the 0 with Yes. </a:t>
            </a:r>
            <a:r>
              <a:rPr lang="en-GB" sz="1600" dirty="0">
                <a:solidFill>
                  <a:srgbClr val="00A7B5"/>
                </a:solidFill>
                <a:cs typeface="Arial"/>
              </a:rPr>
              <a:t>Test </a:t>
            </a:r>
            <a:r>
              <a:rPr lang="en-GB" sz="1600" dirty="0">
                <a:cs typeface="Arial"/>
              </a:rPr>
              <a:t>your code works.</a:t>
            </a:r>
            <a:endParaRPr lang="en-GB" sz="1600" dirty="0"/>
          </a:p>
          <a:p>
            <a:pPr marL="267970" indent="-267970">
              <a:lnSpc>
                <a:spcPct val="100000"/>
              </a:lnSpc>
              <a:spcBef>
                <a:spcPts val="0"/>
              </a:spcBef>
              <a:spcAft>
                <a:spcPts val="600"/>
              </a:spcAft>
            </a:pPr>
            <a:r>
              <a:rPr lang="en-GB" sz="1600" dirty="0">
                <a:cs typeface="Arial"/>
              </a:rPr>
              <a:t>Drag another </a:t>
            </a:r>
            <a:r>
              <a:rPr lang="en-GB" sz="1600" b="1" dirty="0">
                <a:cs typeface="Arial"/>
              </a:rPr>
              <a:t>set [my variable] to 0 </a:t>
            </a:r>
            <a:r>
              <a:rPr lang="en-GB" sz="1600" dirty="0">
                <a:cs typeface="Arial"/>
              </a:rPr>
              <a:t>(Variables) block into the coding area and select ‘Small rock 1’ again. Now place it under the </a:t>
            </a:r>
            <a:r>
              <a:rPr lang="en-GB" sz="1600" b="1" dirty="0">
                <a:cs typeface="Arial"/>
              </a:rPr>
              <a:t>glide to [starting co-ordinates] </a:t>
            </a:r>
            <a:r>
              <a:rPr lang="en-GB" sz="1600" dirty="0">
                <a:cs typeface="Arial"/>
              </a:rPr>
              <a:t>(Event)</a:t>
            </a:r>
            <a:r>
              <a:rPr lang="en-GB" sz="1600" b="1" dirty="0">
                <a:cs typeface="Arial"/>
              </a:rPr>
              <a:t> </a:t>
            </a:r>
            <a:r>
              <a:rPr lang="en-GB" sz="1600" dirty="0">
                <a:cs typeface="Arial"/>
              </a:rPr>
              <a:t>block, and replace the 0 with No. </a:t>
            </a:r>
            <a:r>
              <a:rPr lang="en-GB" sz="1600" dirty="0">
                <a:solidFill>
                  <a:srgbClr val="00A7B5"/>
                </a:solidFill>
                <a:cs typeface="Arial"/>
              </a:rPr>
              <a:t>Test </a:t>
            </a:r>
            <a:r>
              <a:rPr lang="en-GB" sz="1600" dirty="0">
                <a:cs typeface="Arial"/>
              </a:rPr>
              <a:t>your code works.</a:t>
            </a:r>
          </a:p>
          <a:p>
            <a:pPr marL="267970" indent="-267970">
              <a:lnSpc>
                <a:spcPct val="100000"/>
              </a:lnSpc>
              <a:spcBef>
                <a:spcPts val="0"/>
              </a:spcBef>
              <a:spcAft>
                <a:spcPts val="600"/>
              </a:spcAft>
            </a:pPr>
            <a:r>
              <a:rPr lang="en-GB" sz="1600" dirty="0">
                <a:cs typeface="Arial"/>
              </a:rPr>
              <a:t>Repeat this for all your sorting sprites and </a:t>
            </a:r>
            <a:r>
              <a:rPr lang="en-GB" sz="1600" dirty="0">
                <a:solidFill>
                  <a:srgbClr val="00A7B5"/>
                </a:solidFill>
                <a:cs typeface="Arial"/>
              </a:rPr>
              <a:t>test</a:t>
            </a:r>
            <a:r>
              <a:rPr lang="en-GB" sz="1600" dirty="0">
                <a:cs typeface="Arial"/>
              </a:rPr>
              <a:t> again. Each sorting sprite’s </a:t>
            </a:r>
            <a:r>
              <a:rPr lang="en-GB" sz="1600" dirty="0">
                <a:solidFill>
                  <a:srgbClr val="00A7B5"/>
                </a:solidFill>
                <a:cs typeface="Arial"/>
              </a:rPr>
              <a:t>variable</a:t>
            </a:r>
            <a:r>
              <a:rPr lang="en-GB" sz="1600" dirty="0">
                <a:cs typeface="Arial"/>
              </a:rPr>
              <a:t> should be No before they’re sorted and change to Yes when the sprite is clicked and sorted.</a:t>
            </a:r>
            <a:endParaRPr lang="en-GB" sz="1600" dirty="0">
              <a:solidFill>
                <a:srgbClr val="1E1E1E"/>
              </a:solidFill>
              <a:latin typeface="+mn-lt"/>
              <a:cs typeface="Arial"/>
            </a:endParaRPr>
          </a:p>
        </p:txBody>
      </p:sp>
      <p:pic>
        <p:nvPicPr>
          <p:cNvPr id="8" name="Picture 7">
            <a:extLst>
              <a:ext uri="{FF2B5EF4-FFF2-40B4-BE49-F238E27FC236}">
                <a16:creationId xmlns:a16="http://schemas.microsoft.com/office/drawing/2014/main" id="{61588BEB-D53E-5E83-D4F2-C768A947FD8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036408" y="1348379"/>
            <a:ext cx="1981861" cy="665478"/>
          </a:xfrm>
          <a:prstGeom prst="rect">
            <a:avLst/>
          </a:prstGeom>
        </p:spPr>
      </p:pic>
      <p:pic>
        <p:nvPicPr>
          <p:cNvPr id="9" name="Picture 8">
            <a:extLst>
              <a:ext uri="{FF2B5EF4-FFF2-40B4-BE49-F238E27FC236}">
                <a16:creationId xmlns:a16="http://schemas.microsoft.com/office/drawing/2014/main" id="{5876B770-F2CF-89B1-97FF-74F2173300D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9018269" y="1493361"/>
            <a:ext cx="2394858" cy="375514"/>
          </a:xfrm>
          <a:prstGeom prst="rect">
            <a:avLst/>
          </a:prstGeom>
        </p:spPr>
      </p:pic>
      <p:pic>
        <p:nvPicPr>
          <p:cNvPr id="15" name="Picture 14">
            <a:extLst>
              <a:ext uri="{FF2B5EF4-FFF2-40B4-BE49-F238E27FC236}">
                <a16:creationId xmlns:a16="http://schemas.microsoft.com/office/drawing/2014/main" id="{04AD9ECA-2FEF-8807-80E4-EC6BAAE365A3}"/>
              </a:ext>
            </a:extLst>
          </p:cNvPr>
          <p:cNvPicPr>
            <a:picLocks noChangeAspect="1"/>
          </p:cNvPicPr>
          <p:nvPr/>
        </p:nvPicPr>
        <p:blipFill>
          <a:blip r:embed="rId8" cstate="screen">
            <a:extLst>
              <a:ext uri="{28A0092B-C50C-407E-A947-70E740481C1C}">
                <a14:useLocalDpi xmlns:a14="http://schemas.microsoft.com/office/drawing/2010/main"/>
              </a:ext>
            </a:extLst>
          </a:blip>
          <a:srcRect l="1284" t="2249" b="9894"/>
          <a:stretch>
            <a:fillRect/>
          </a:stretch>
        </p:blipFill>
        <p:spPr>
          <a:xfrm>
            <a:off x="6774296" y="2018733"/>
            <a:ext cx="5022450" cy="3049134"/>
          </a:xfrm>
          <a:prstGeom prst="rect">
            <a:avLst/>
          </a:prstGeom>
        </p:spPr>
      </p:pic>
      <p:pic>
        <p:nvPicPr>
          <p:cNvPr id="10" name="Picture 9">
            <a:extLst>
              <a:ext uri="{FF2B5EF4-FFF2-40B4-BE49-F238E27FC236}">
                <a16:creationId xmlns:a16="http://schemas.microsoft.com/office/drawing/2014/main" id="{3131A068-D83D-02BA-6BB7-CDF86BEFFB0E}"/>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9262661" y="3499418"/>
            <a:ext cx="2127606" cy="1497999"/>
          </a:xfrm>
          <a:prstGeom prst="rect">
            <a:avLst/>
          </a:prstGeom>
        </p:spPr>
      </p:pic>
    </p:spTree>
    <p:extLst>
      <p:ext uri="{BB962C8B-B14F-4D97-AF65-F5344CB8AC3E}">
        <p14:creationId xmlns:p14="http://schemas.microsoft.com/office/powerpoint/2010/main" val="73536835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C78939-F500-4115-8846-FC035A2B4968}"/>
              </a:ext>
            </a:extLst>
          </p:cNvPr>
          <p:cNvSpPr>
            <a:spLocks noGrp="1"/>
          </p:cNvSpPr>
          <p:nvPr>
            <p:ph type="title"/>
          </p:nvPr>
        </p:nvSpPr>
        <p:spPr>
          <a:xfrm>
            <a:off x="368208" y="193528"/>
            <a:ext cx="8835950" cy="761132"/>
          </a:xfrm>
        </p:spPr>
        <p:txBody>
          <a:bodyPr/>
          <a:lstStyle/>
          <a:p>
            <a:pPr>
              <a:lnSpc>
                <a:spcPct val="100000"/>
              </a:lnSpc>
            </a:pPr>
            <a:r>
              <a:rPr lang="en-GB"/>
              <a:t>Introduction</a:t>
            </a:r>
          </a:p>
        </p:txBody>
      </p:sp>
      <p:sp>
        <p:nvSpPr>
          <p:cNvPr id="45" name="Rectangle: Rounded Corners 44">
            <a:extLst>
              <a:ext uri="{FF2B5EF4-FFF2-40B4-BE49-F238E27FC236}">
                <a16:creationId xmlns:a16="http://schemas.microsoft.com/office/drawing/2014/main" id="{026C8607-C6D1-48E3-BF94-7100542C413B}"/>
              </a:ext>
            </a:extLst>
          </p:cNvPr>
          <p:cNvSpPr/>
          <p:nvPr/>
        </p:nvSpPr>
        <p:spPr>
          <a:xfrm>
            <a:off x="479425" y="1536588"/>
            <a:ext cx="7060858" cy="5007570"/>
          </a:xfrm>
          <a:prstGeom prst="roundRect">
            <a:avLst>
              <a:gd name="adj" fmla="val 520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72000" rtlCol="0" anchor="t" anchorCtr="0"/>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FE8E1D"/>
                </a:solidFill>
                <a:effectLst/>
                <a:uLnTx/>
                <a:uFillTx/>
                <a:latin typeface="+mj-lt"/>
                <a:ea typeface="+mn-ea"/>
                <a:cs typeface="+mn-cs"/>
              </a:rPr>
              <a:t>Hello from Get with the Program!</a:t>
            </a:r>
            <a:endParaRPr kumimoji="0" lang="en-US" sz="500" b="0" i="0" u="none" strike="noStrike" kern="1200" cap="none" spc="0" normalizeH="0" baseline="0" noProof="0">
              <a:ln>
                <a:noFill/>
              </a:ln>
              <a:solidFill>
                <a:srgbClr val="FE8E1D"/>
              </a:solidFill>
              <a:effectLst/>
              <a:uLnTx/>
              <a:uFillTx/>
              <a:latin typeface="+mj-lt"/>
              <a:ea typeface="+mn-ea"/>
              <a:cs typeface="+mn-cs"/>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1E1E1E"/>
                </a:solidFill>
                <a:effectLst/>
                <a:uLnTx/>
                <a:uFillTx/>
                <a:latin typeface="Arial"/>
                <a:ea typeface="+mn-ea"/>
                <a:cs typeface="+mn-cs"/>
              </a:rPr>
              <a:t>We hope you enjoyed our Get with the Program </a:t>
            </a:r>
            <a:r>
              <a:rPr lang="en-US">
                <a:solidFill>
                  <a:srgbClr val="1E1E1E"/>
                </a:solidFill>
                <a:latin typeface="Arial"/>
              </a:rPr>
              <a:t>Moon Landing</a:t>
            </a:r>
            <a:r>
              <a:rPr kumimoji="0" lang="en-US" sz="1800" b="0" i="0" u="none" strike="noStrike" kern="1200" cap="none" spc="0" normalizeH="0" baseline="0" noProof="0">
                <a:ln>
                  <a:noFill/>
                </a:ln>
                <a:solidFill>
                  <a:srgbClr val="1E1E1E"/>
                </a:solidFill>
                <a:effectLst/>
                <a:uLnTx/>
                <a:uFillTx/>
                <a:latin typeface="Arial"/>
                <a:ea typeface="+mn-ea"/>
                <a:cs typeface="+mn-cs"/>
              </a:rPr>
              <a:t> Coding Adventure! This follow-on activity is designed to be run after seeing the show, to embed the learning and hopefully have some fun along the way!</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1E1E1E"/>
                </a:solidFill>
                <a:effectLst/>
                <a:uLnTx/>
                <a:uFillTx/>
                <a:latin typeface="Arial"/>
                <a:ea typeface="+mn-ea"/>
                <a:cs typeface="+mn-cs"/>
              </a:rPr>
              <a:t>Contained within this guide you will find instructions for getting started and step-by-step instructions for the activities. There is also a video to help.</a:t>
            </a:r>
          </a:p>
          <a:p>
            <a:pPr marL="342900" indent="-342900">
              <a:spcAft>
                <a:spcPts val="600"/>
              </a:spcAft>
              <a:buFont typeface="Arial" panose="020B0604020202020204" pitchFamily="34" charset="0"/>
              <a:buChar char="•"/>
              <a:defRPr/>
            </a:pPr>
            <a:r>
              <a:rPr kumimoji="0" lang="en-US" sz="1800" b="0" i="0" u="none" strike="noStrike" kern="1200" cap="none" spc="0" normalizeH="0" baseline="0" noProof="0">
                <a:ln>
                  <a:noFill/>
                </a:ln>
                <a:solidFill>
                  <a:srgbClr val="1E1E1E"/>
                </a:solidFill>
                <a:effectLst/>
                <a:uLnTx/>
                <a:uFillTx/>
                <a:latin typeface="Arial"/>
                <a:ea typeface="+mn-ea"/>
                <a:cs typeface="+mn-cs"/>
              </a:rPr>
              <a:t>The aim of this activity is to create a game for a robot to sort </a:t>
            </a:r>
            <a:r>
              <a:rPr lang="en-US" dirty="0">
                <a:solidFill>
                  <a:srgbClr val="1E1E1E"/>
                </a:solidFill>
                <a:latin typeface="Arial"/>
              </a:rPr>
              <a:t>rocks </a:t>
            </a:r>
            <a:r>
              <a:rPr lang="en-US">
                <a:solidFill>
                  <a:srgbClr val="1E1E1E"/>
                </a:solidFill>
                <a:latin typeface="Arial"/>
              </a:rPr>
              <a:t>to be brought back </a:t>
            </a:r>
            <a:r>
              <a:rPr lang="en-US" dirty="0">
                <a:solidFill>
                  <a:srgbClr val="1E1E1E"/>
                </a:solidFill>
                <a:latin typeface="Arial"/>
              </a:rPr>
              <a:t>to Earth </a:t>
            </a:r>
            <a:r>
              <a:rPr lang="en-US">
                <a:solidFill>
                  <a:srgbClr val="1E1E1E"/>
                </a:solidFill>
                <a:latin typeface="Arial"/>
              </a:rPr>
              <a:t>from the </a:t>
            </a:r>
            <a:r>
              <a:rPr lang="en-US" dirty="0">
                <a:solidFill>
                  <a:srgbClr val="1E1E1E"/>
                </a:solidFill>
                <a:latin typeface="Arial"/>
              </a:rPr>
              <a:t>Moon. </a:t>
            </a:r>
            <a:r>
              <a:rPr kumimoji="0" lang="en-US" sz="1800" b="0" i="0" u="none" strike="noStrike" kern="1200" cap="none" spc="0" normalizeH="0" baseline="0" noProof="0">
                <a:ln>
                  <a:noFill/>
                </a:ln>
                <a:solidFill>
                  <a:srgbClr val="1E1E1E"/>
                </a:solidFill>
                <a:effectLst/>
                <a:uLnTx/>
                <a:uFillTx/>
                <a:latin typeface="Arial"/>
                <a:ea typeface="+mn-ea"/>
                <a:cs typeface="+mn-cs"/>
              </a:rPr>
              <a:t>There are </a:t>
            </a:r>
            <a:r>
              <a:rPr lang="en-US">
                <a:solidFill>
                  <a:srgbClr val="1E1E1E"/>
                </a:solidFill>
                <a:latin typeface="Arial"/>
              </a:rPr>
              <a:t>two</a:t>
            </a:r>
            <a:r>
              <a:rPr kumimoji="0" lang="en-US" sz="1800" b="0" i="0" u="none" strike="noStrike" kern="1200" cap="none" spc="0" normalizeH="0" baseline="0" noProof="0">
                <a:ln>
                  <a:noFill/>
                </a:ln>
                <a:solidFill>
                  <a:srgbClr val="1E1E1E"/>
                </a:solidFill>
                <a:effectLst/>
                <a:uLnTx/>
                <a:uFillTx/>
                <a:latin typeface="Arial"/>
                <a:ea typeface="+mn-ea"/>
                <a:cs typeface="+mn-cs"/>
              </a:rPr>
              <a:t> initial </a:t>
            </a:r>
            <a:r>
              <a:rPr kumimoji="0" lang="en-US" sz="1800" b="0" i="0" u="none" strike="noStrike" kern="1200" cap="none" spc="0" normalizeH="0" baseline="0" noProof="0" dirty="0">
                <a:ln>
                  <a:noFill/>
                </a:ln>
                <a:solidFill>
                  <a:srgbClr val="1E1E1E"/>
                </a:solidFill>
                <a:effectLst/>
                <a:uLnTx/>
                <a:uFillTx/>
                <a:latin typeface="Arial"/>
                <a:ea typeface="+mn-ea"/>
                <a:cs typeface="+mn-cs"/>
              </a:rPr>
              <a:t>challenges </a:t>
            </a:r>
            <a:r>
              <a:rPr kumimoji="0" lang="en-US" sz="1800" b="0" i="0" u="none" strike="noStrike" kern="1200" cap="none" spc="0" normalizeH="0" baseline="0" noProof="0">
                <a:ln>
                  <a:noFill/>
                </a:ln>
                <a:solidFill>
                  <a:srgbClr val="1E1E1E"/>
                </a:solidFill>
                <a:effectLst/>
                <a:uLnTx/>
                <a:uFillTx/>
                <a:latin typeface="Arial"/>
                <a:ea typeface="+mn-ea"/>
                <a:cs typeface="+mn-cs"/>
              </a:rPr>
              <a:t>and two </a:t>
            </a:r>
            <a:r>
              <a:rPr kumimoji="0" lang="en-US" sz="1800" b="0" i="0" u="none" strike="noStrike" kern="1200" cap="none" spc="0" normalizeH="0" baseline="0" noProof="0" dirty="0">
                <a:ln>
                  <a:noFill/>
                </a:ln>
                <a:solidFill>
                  <a:srgbClr val="1E1E1E"/>
                </a:solidFill>
                <a:effectLst/>
                <a:uLnTx/>
                <a:uFillTx/>
                <a:latin typeface="Arial"/>
                <a:ea typeface="+mn-ea"/>
                <a:cs typeface="+mn-cs"/>
              </a:rPr>
              <a:t>extension </a:t>
            </a:r>
            <a:r>
              <a:rPr lang="en-US" dirty="0">
                <a:solidFill>
                  <a:srgbClr val="1E1E1E"/>
                </a:solidFill>
                <a:latin typeface="Arial"/>
              </a:rPr>
              <a:t>c</a:t>
            </a:r>
            <a:r>
              <a:rPr kumimoji="0" lang="en-US" sz="1800" b="0" i="0" u="none" strike="noStrike" kern="1200" cap="none" spc="0" normalizeH="0" baseline="0" noProof="0" dirty="0" err="1">
                <a:ln>
                  <a:noFill/>
                </a:ln>
                <a:solidFill>
                  <a:srgbClr val="1E1E1E"/>
                </a:solidFill>
                <a:effectLst/>
                <a:uLnTx/>
                <a:uFillTx/>
                <a:latin typeface="Arial"/>
                <a:ea typeface="+mn-ea"/>
                <a:cs typeface="+mn-cs"/>
              </a:rPr>
              <a:t>hallenges</a:t>
            </a:r>
            <a:r>
              <a:rPr kumimoji="0" lang="en-US" sz="1800" b="0" i="0" u="none" strike="noStrike" kern="1200" cap="none" spc="0" normalizeH="0" baseline="0" noProof="0">
                <a:ln>
                  <a:noFill/>
                </a:ln>
                <a:solidFill>
                  <a:srgbClr val="1E1E1E"/>
                </a:solidFill>
                <a:effectLst/>
                <a:uLnTx/>
                <a:uFillTx/>
                <a:latin typeface="Arial"/>
                <a:ea typeface="+mn-ea"/>
                <a:cs typeface="+mn-cs"/>
              </a:rPr>
              <a:t> which contain a series of coding </a:t>
            </a:r>
            <a:r>
              <a:rPr lang="en-US">
                <a:solidFill>
                  <a:srgbClr val="1E1E1E"/>
                </a:solidFill>
                <a:latin typeface="Arial"/>
              </a:rPr>
              <a:t>s</a:t>
            </a:r>
            <a:r>
              <a:rPr kumimoji="0" lang="en-US" sz="1800" b="0" i="0" u="none" strike="noStrike" kern="1200" cap="none" spc="0" normalizeH="0" baseline="0" noProof="0" dirty="0">
                <a:ln>
                  <a:noFill/>
                </a:ln>
                <a:solidFill>
                  <a:srgbClr val="1E1E1E"/>
                </a:solidFill>
                <a:effectLst/>
                <a:uLnTx/>
                <a:uFillTx/>
                <a:latin typeface="Arial"/>
                <a:ea typeface="+mn-ea"/>
                <a:cs typeface="+mn-cs"/>
              </a:rPr>
              <a:t>teps</a:t>
            </a:r>
            <a:r>
              <a:rPr kumimoji="0" lang="en-US" sz="1800" b="0" i="0" u="none" strike="noStrike" kern="1200" cap="none" spc="0" normalizeH="0" baseline="0" noProof="0">
                <a:ln>
                  <a:noFill/>
                </a:ln>
                <a:solidFill>
                  <a:srgbClr val="1E1E1E"/>
                </a:solidFill>
                <a:effectLst/>
                <a:uLnTx/>
                <a:uFillTx/>
                <a:latin typeface="Arial"/>
                <a:ea typeface="+mn-ea"/>
                <a:cs typeface="+mn-cs"/>
              </a:rPr>
              <a:t>.</a:t>
            </a:r>
            <a:endParaRPr lang="en-US" sz="1800" b="0" i="0" u="none" strike="noStrike" kern="1200" cap="none" spc="0" normalizeH="0" baseline="0" noProof="0" dirty="0">
              <a:ln>
                <a:noFill/>
              </a:ln>
              <a:solidFill>
                <a:srgbClr val="1E1E1E"/>
              </a:solidFill>
              <a:effectLst/>
              <a:uLnTx/>
              <a:uFillTx/>
              <a:latin typeface="Arial"/>
              <a:cs typeface="Arial"/>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1E1E1E"/>
                </a:solidFill>
                <a:effectLst/>
                <a:uLnTx/>
                <a:uFillTx/>
                <a:latin typeface="Arial"/>
                <a:ea typeface="+mn-ea"/>
                <a:cs typeface="+mn-cs"/>
              </a:rPr>
              <a:t>The activity is suitable for children ages </a:t>
            </a:r>
            <a:r>
              <a:rPr lang="en-US">
                <a:solidFill>
                  <a:srgbClr val="1E1E1E"/>
                </a:solidFill>
                <a:latin typeface="Arial"/>
              </a:rPr>
              <a:t>7</a:t>
            </a:r>
            <a:r>
              <a:rPr kumimoji="0" lang="en-US" sz="1800" b="0" i="0" u="none" strike="noStrike" kern="1200" cap="none" spc="0" normalizeH="0" baseline="0" noProof="0">
                <a:ln>
                  <a:noFill/>
                </a:ln>
                <a:solidFill>
                  <a:srgbClr val="1E1E1E"/>
                </a:solidFill>
                <a:effectLst/>
                <a:uLnTx/>
                <a:uFillTx/>
                <a:latin typeface="Arial"/>
                <a:ea typeface="+mn-ea"/>
                <a:cs typeface="+mn-cs"/>
              </a:rPr>
              <a:t>+.</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1E1E1E"/>
                </a:solidFill>
                <a:effectLst/>
                <a:uLnTx/>
                <a:uFillTx/>
                <a:latin typeface="Arial"/>
                <a:ea typeface="+mn-ea"/>
                <a:cs typeface="+mn-cs"/>
              </a:rPr>
              <a:t>Timing: 30-40 minutes using a device to access Scratch 3.0 online or a local install.</a:t>
            </a:r>
          </a:p>
        </p:txBody>
      </p:sp>
      <p:pic>
        <p:nvPicPr>
          <p:cNvPr id="5" name="Picture 4">
            <a:extLst>
              <a:ext uri="{FF2B5EF4-FFF2-40B4-BE49-F238E27FC236}">
                <a16:creationId xmlns:a16="http://schemas.microsoft.com/office/drawing/2014/main" id="{7257ECA1-4FA7-3B06-120A-0705BC0410C6}"/>
              </a:ext>
            </a:extLst>
          </p:cNvPr>
          <p:cNvPicPr>
            <a:picLocks noChangeAspect="1"/>
          </p:cNvPicPr>
          <p:nvPr/>
        </p:nvPicPr>
        <p:blipFill>
          <a:blip r:embed="rId3"/>
          <a:stretch>
            <a:fillRect/>
          </a:stretch>
        </p:blipFill>
        <p:spPr>
          <a:xfrm>
            <a:off x="7736114" y="1894715"/>
            <a:ext cx="4115468" cy="4406900"/>
          </a:xfrm>
          <a:prstGeom prst="rect">
            <a:avLst/>
          </a:prstGeom>
        </p:spPr>
      </p:pic>
      <p:pic>
        <p:nvPicPr>
          <p:cNvPr id="8" name="Picture 7" descr="A person wearing a white lab coat pointing at her fingers&#10;&#10;Description automatically generated">
            <a:extLst>
              <a:ext uri="{FF2B5EF4-FFF2-40B4-BE49-F238E27FC236}">
                <a16:creationId xmlns:a16="http://schemas.microsoft.com/office/drawing/2014/main" id="{6777B591-EB76-2F8F-3AA1-0D3AAD42582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73238" y="2616200"/>
            <a:ext cx="2578344" cy="3429000"/>
          </a:xfrm>
          <a:prstGeom prst="rect">
            <a:avLst/>
          </a:prstGeom>
        </p:spPr>
      </p:pic>
    </p:spTree>
    <p:extLst>
      <p:ext uri="{BB962C8B-B14F-4D97-AF65-F5344CB8AC3E}">
        <p14:creationId xmlns:p14="http://schemas.microsoft.com/office/powerpoint/2010/main" val="1244184048"/>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AE82AA-F054-4BB5-9090-13C4F8D2F578}"/>
              </a:ext>
            </a:extLst>
          </p:cNvPr>
          <p:cNvSpPr>
            <a:spLocks noGrp="1"/>
          </p:cNvSpPr>
          <p:nvPr>
            <p:ph idx="4294967295"/>
          </p:nvPr>
        </p:nvSpPr>
        <p:spPr>
          <a:xfrm>
            <a:off x="395254" y="1473197"/>
            <a:ext cx="6096986" cy="5032847"/>
          </a:xfrm>
          <a:prstGeom prst="rect">
            <a:avLst/>
          </a:prstGeom>
        </p:spPr>
        <p:txBody>
          <a:bodyPr vert="horz" lIns="91440" tIns="45720" rIns="91440" bIns="45720" rtlCol="0" anchor="t">
            <a:noAutofit/>
          </a:bodyPr>
          <a:lstStyle/>
          <a:p>
            <a:pPr marL="0" indent="0">
              <a:lnSpc>
                <a:spcPct val="100000"/>
              </a:lnSpc>
              <a:spcBef>
                <a:spcPts val="0"/>
              </a:spcBef>
              <a:spcAft>
                <a:spcPts val="600"/>
              </a:spcAft>
              <a:buNone/>
            </a:pPr>
            <a:r>
              <a:rPr lang="en-GB" sz="1600" dirty="0">
                <a:latin typeface="+mj-lt"/>
                <a:cs typeface="Arial"/>
              </a:rPr>
              <a:t>Let’s create code for ‘AL the Robot’ </a:t>
            </a:r>
            <a:r>
              <a:rPr lang="en-GB" sz="1600" b="1" dirty="0">
                <a:solidFill>
                  <a:schemeClr val="accent2"/>
                </a:solidFill>
                <a:latin typeface="+mj-lt"/>
                <a:cs typeface="Arial"/>
              </a:rPr>
              <a:t>to check the variables, and an output </a:t>
            </a:r>
            <a:r>
              <a:rPr lang="en-GB" sz="1600" dirty="0">
                <a:latin typeface="+mj-lt"/>
                <a:cs typeface="Arial"/>
              </a:rPr>
              <a:t>saying, ‘I've sorted all the moon rocks, ready for Earth!’</a:t>
            </a:r>
            <a:endParaRPr lang="en-GB" sz="1600" dirty="0">
              <a:latin typeface="+mj-lt"/>
            </a:endParaRPr>
          </a:p>
          <a:p>
            <a:pPr marL="267970" indent="-267970">
              <a:lnSpc>
                <a:spcPct val="100000"/>
              </a:lnSpc>
              <a:spcBef>
                <a:spcPts val="0"/>
              </a:spcBef>
              <a:spcAft>
                <a:spcPts val="600"/>
              </a:spcAft>
            </a:pPr>
            <a:r>
              <a:rPr lang="en-GB" sz="1600" dirty="0">
                <a:cs typeface="Arial"/>
              </a:rPr>
              <a:t>Select ‘AL the Robot’ and drag a </a:t>
            </a:r>
            <a:r>
              <a:rPr lang="en-GB" sz="1600" b="1" dirty="0">
                <a:cs typeface="Arial"/>
              </a:rPr>
              <a:t>when     clicked</a:t>
            </a:r>
            <a:r>
              <a:rPr lang="en-GB" sz="1600" dirty="0">
                <a:cs typeface="Arial"/>
              </a:rPr>
              <a:t> (Event) block into her coding area.</a:t>
            </a:r>
          </a:p>
          <a:p>
            <a:pPr marL="267970" indent="-267970">
              <a:lnSpc>
                <a:spcPct val="100000"/>
              </a:lnSpc>
              <a:spcBef>
                <a:spcPts val="0"/>
              </a:spcBef>
              <a:spcAft>
                <a:spcPts val="600"/>
              </a:spcAft>
            </a:pPr>
            <a:r>
              <a:rPr lang="en-GB" sz="1600" dirty="0">
                <a:cs typeface="Arial"/>
              </a:rPr>
              <a:t>Drag an </a:t>
            </a:r>
            <a:r>
              <a:rPr lang="en-GB" sz="1600" b="1" dirty="0">
                <a:cs typeface="Arial"/>
              </a:rPr>
              <a:t>if-else </a:t>
            </a:r>
            <a:r>
              <a:rPr lang="en-GB" sz="1600" dirty="0">
                <a:cs typeface="Arial"/>
              </a:rPr>
              <a:t>(Control) block beneath it, to create two pathways in the </a:t>
            </a:r>
            <a:r>
              <a:rPr lang="en-GB" sz="1600" dirty="0">
                <a:solidFill>
                  <a:srgbClr val="00A7B5"/>
                </a:solidFill>
                <a:cs typeface="Arial"/>
              </a:rPr>
              <a:t>algorithm (selection).</a:t>
            </a:r>
          </a:p>
          <a:p>
            <a:pPr marL="267970" indent="-267970">
              <a:lnSpc>
                <a:spcPct val="100000"/>
              </a:lnSpc>
              <a:spcBef>
                <a:spcPts val="0"/>
              </a:spcBef>
              <a:spcAft>
                <a:spcPts val="600"/>
              </a:spcAft>
            </a:pPr>
            <a:r>
              <a:rPr lang="en-GB" sz="1600" dirty="0">
                <a:cs typeface="Arial"/>
              </a:rPr>
              <a:t>Drag 2 </a:t>
            </a:r>
            <a:r>
              <a:rPr lang="en-GB" sz="1600" b="1" dirty="0">
                <a:cs typeface="Arial"/>
              </a:rPr>
              <a:t>say [Hello!]</a:t>
            </a:r>
            <a:r>
              <a:rPr lang="en-GB" sz="1600" dirty="0">
                <a:cs typeface="Arial"/>
              </a:rPr>
              <a:t> (Looks) blocks into the </a:t>
            </a:r>
            <a:r>
              <a:rPr lang="en-GB" sz="1600" b="1" dirty="0">
                <a:cs typeface="Arial"/>
              </a:rPr>
              <a:t>if</a:t>
            </a:r>
            <a:r>
              <a:rPr lang="en-GB" sz="1600" dirty="0">
                <a:cs typeface="Arial"/>
              </a:rPr>
              <a:t> and </a:t>
            </a:r>
            <a:r>
              <a:rPr lang="en-GB" sz="1600" b="1" dirty="0">
                <a:cs typeface="Arial"/>
              </a:rPr>
              <a:t>else</a:t>
            </a:r>
            <a:r>
              <a:rPr lang="en-GB" sz="1600" dirty="0">
                <a:cs typeface="Arial"/>
              </a:rPr>
              <a:t> pathways and overwrite them with something like, 'I've sorted all the moon rocks, ready for Earth!’ and ‘Working on it …’</a:t>
            </a:r>
          </a:p>
          <a:p>
            <a:pPr marL="267970" indent="-267970">
              <a:lnSpc>
                <a:spcPct val="100000"/>
              </a:lnSpc>
              <a:spcBef>
                <a:spcPts val="0"/>
              </a:spcBef>
              <a:spcAft>
                <a:spcPts val="600"/>
              </a:spcAft>
            </a:pPr>
            <a:r>
              <a:rPr lang="en-GB" sz="1600" dirty="0">
                <a:cs typeface="Arial"/>
              </a:rPr>
              <a:t>Drag 2 </a:t>
            </a:r>
            <a:r>
              <a:rPr lang="en-GB" sz="1600" b="1" dirty="0">
                <a:cs typeface="Arial"/>
              </a:rPr>
              <a:t>and </a:t>
            </a:r>
            <a:r>
              <a:rPr lang="en-GB" sz="1600" dirty="0">
                <a:cs typeface="Arial"/>
              </a:rPr>
              <a:t>blocks (Operators) into the </a:t>
            </a:r>
            <a:r>
              <a:rPr lang="en-GB" sz="1600" b="1" dirty="0">
                <a:cs typeface="Arial"/>
              </a:rPr>
              <a:t>if</a:t>
            </a:r>
            <a:r>
              <a:rPr lang="en-GB" sz="1600" dirty="0">
                <a:cs typeface="Arial"/>
              </a:rPr>
              <a:t> section and then add in 3 </a:t>
            </a:r>
            <a:r>
              <a:rPr lang="en-GB" sz="1600" b="1" dirty="0">
                <a:cs typeface="Arial"/>
              </a:rPr>
              <a:t>=</a:t>
            </a:r>
            <a:r>
              <a:rPr lang="en-GB" sz="1600" dirty="0">
                <a:cs typeface="Arial"/>
              </a:rPr>
              <a:t> blocks (Operators), one for each tick-sorting sprite, as in the image to the right, to check when all are sorted.</a:t>
            </a:r>
            <a:endParaRPr lang="en-GB" dirty="0"/>
          </a:p>
          <a:p>
            <a:pPr marL="267970" indent="-267970">
              <a:lnSpc>
                <a:spcPct val="100000"/>
              </a:lnSpc>
              <a:spcBef>
                <a:spcPts val="0"/>
              </a:spcBef>
              <a:spcAft>
                <a:spcPts val="600"/>
              </a:spcAft>
            </a:pPr>
            <a:r>
              <a:rPr lang="en-GB" sz="1600" dirty="0">
                <a:solidFill>
                  <a:srgbClr val="000000"/>
                </a:solidFill>
                <a:cs typeface="Arial"/>
              </a:rPr>
              <a:t>Then</a:t>
            </a:r>
            <a:r>
              <a:rPr lang="en-GB" sz="1600" dirty="0">
                <a:solidFill>
                  <a:srgbClr val="00A7B5"/>
                </a:solidFill>
                <a:cs typeface="Arial"/>
              </a:rPr>
              <a:t> test</a:t>
            </a:r>
            <a:r>
              <a:rPr lang="en-GB" sz="1600" dirty="0">
                <a:latin typeface="+mn-lt"/>
                <a:cs typeface="Arial"/>
              </a:rPr>
              <a:t> this out </a:t>
            </a:r>
            <a:r>
              <a:rPr lang="en-GB" sz="1600" dirty="0">
                <a:cs typeface="Arial"/>
              </a:rPr>
              <a:t>to check</a:t>
            </a:r>
            <a:r>
              <a:rPr lang="en-GB" sz="1600" dirty="0">
                <a:latin typeface="+mn-lt"/>
                <a:cs typeface="Arial"/>
              </a:rPr>
              <a:t> it works.</a:t>
            </a:r>
            <a:r>
              <a:rPr lang="en-GB" sz="1600" dirty="0">
                <a:cs typeface="Arial"/>
              </a:rPr>
              <a:t> </a:t>
            </a:r>
            <a:r>
              <a:rPr lang="en-GB" sz="1600" dirty="0">
                <a:solidFill>
                  <a:srgbClr val="00A7B5"/>
                </a:solidFill>
                <a:cs typeface="Arial"/>
              </a:rPr>
              <a:t>Debug,</a:t>
            </a:r>
            <a:r>
              <a:rPr lang="en-GB" sz="1600" dirty="0">
                <a:cs typeface="Arial"/>
              </a:rPr>
              <a:t> if needed.</a:t>
            </a:r>
            <a:endParaRPr lang="en-GB" sz="1600" dirty="0">
              <a:latin typeface="+mn-lt"/>
              <a:cs typeface="Arial"/>
            </a:endParaRPr>
          </a:p>
          <a:p>
            <a:pPr marL="267970" indent="-267970">
              <a:lnSpc>
                <a:spcPct val="100000"/>
              </a:lnSpc>
              <a:spcBef>
                <a:spcPts val="0"/>
              </a:spcBef>
              <a:spcAft>
                <a:spcPts val="600"/>
              </a:spcAft>
            </a:pPr>
            <a:r>
              <a:rPr lang="en-GB" sz="1600" dirty="0">
                <a:cs typeface="Arial"/>
              </a:rPr>
              <a:t>Finally, give the whole game a </a:t>
            </a:r>
            <a:r>
              <a:rPr lang="en-GB" sz="1600" dirty="0">
                <a:solidFill>
                  <a:srgbClr val="00A7B5"/>
                </a:solidFill>
                <a:cs typeface="Arial"/>
              </a:rPr>
              <a:t>test</a:t>
            </a:r>
            <a:r>
              <a:rPr lang="en-GB" sz="1600" dirty="0">
                <a:cs typeface="Arial"/>
              </a:rPr>
              <a:t>, hiding the </a:t>
            </a:r>
            <a:r>
              <a:rPr lang="en-GB" sz="1600" dirty="0">
                <a:solidFill>
                  <a:srgbClr val="00A7B5"/>
                </a:solidFill>
                <a:cs typeface="Arial"/>
              </a:rPr>
              <a:t>variables</a:t>
            </a:r>
            <a:r>
              <a:rPr lang="en-GB" sz="1600" dirty="0">
                <a:cs typeface="Arial"/>
              </a:rPr>
              <a:t> you don't need on your stage … and have fun playing!</a:t>
            </a:r>
            <a:endParaRPr lang="en-GB" sz="1600" dirty="0">
              <a:latin typeface="+mn-lt"/>
              <a:cs typeface="Arial"/>
            </a:endParaRPr>
          </a:p>
          <a:p>
            <a:pPr>
              <a:lnSpc>
                <a:spcPct val="100000"/>
              </a:lnSpc>
              <a:spcBef>
                <a:spcPts val="0"/>
              </a:spcBef>
              <a:spcAft>
                <a:spcPts val="600"/>
              </a:spcAft>
            </a:pPr>
            <a:endParaRPr lang="en-GB" sz="1600" dirty="0">
              <a:latin typeface="+mn-lt"/>
            </a:endParaRPr>
          </a:p>
        </p:txBody>
      </p:sp>
      <p:sp>
        <p:nvSpPr>
          <p:cNvPr id="3" name="Title 2">
            <a:extLst>
              <a:ext uri="{FF2B5EF4-FFF2-40B4-BE49-F238E27FC236}">
                <a16:creationId xmlns:a16="http://schemas.microsoft.com/office/drawing/2014/main" id="{46C78939-F500-4115-8846-FC035A2B4968}"/>
              </a:ext>
            </a:extLst>
          </p:cNvPr>
          <p:cNvSpPr>
            <a:spLocks noGrp="1"/>
          </p:cNvSpPr>
          <p:nvPr>
            <p:ph type="title"/>
          </p:nvPr>
        </p:nvSpPr>
        <p:spPr/>
        <p:txBody>
          <a:bodyPr/>
          <a:lstStyle/>
          <a:p>
            <a:r>
              <a:rPr lang="en-GB" dirty="0">
                <a:latin typeface="Arial Rounded MT Bold"/>
              </a:rPr>
              <a:t>Extension Challenge 2: step 3</a:t>
            </a:r>
            <a:endParaRPr lang="en-GB" dirty="0"/>
          </a:p>
        </p:txBody>
      </p:sp>
      <p:cxnSp>
        <p:nvCxnSpPr>
          <p:cNvPr id="5" name="Straight Connector 4">
            <a:extLst>
              <a:ext uri="{FF2B5EF4-FFF2-40B4-BE49-F238E27FC236}">
                <a16:creationId xmlns:a16="http://schemas.microsoft.com/office/drawing/2014/main" id="{6700DBDE-F8C8-7493-71AC-D71CF6578C23}"/>
              </a:ext>
            </a:extLst>
          </p:cNvPr>
          <p:cNvCxnSpPr>
            <a:cxnSpLocks/>
          </p:cNvCxnSpPr>
          <p:nvPr/>
        </p:nvCxnSpPr>
        <p:spPr>
          <a:xfrm>
            <a:off x="6395706" y="1473197"/>
            <a:ext cx="0" cy="5032847"/>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Picture 7" descr="A cartoon of a robot&#10;&#10;AI-generated content may be incorrect.">
            <a:extLst>
              <a:ext uri="{FF2B5EF4-FFF2-40B4-BE49-F238E27FC236}">
                <a16:creationId xmlns:a16="http://schemas.microsoft.com/office/drawing/2014/main" id="{1C33C715-57D1-C961-6E8F-A8BD28D059FD}"/>
              </a:ext>
            </a:extLst>
          </p:cNvPr>
          <p:cNvPicPr>
            <a:picLocks noChangeAspect="1"/>
          </p:cNvPicPr>
          <p:nvPr/>
        </p:nvPicPr>
        <p:blipFill>
          <a:blip r:embed="rId3"/>
          <a:stretch>
            <a:fillRect/>
          </a:stretch>
        </p:blipFill>
        <p:spPr>
          <a:xfrm>
            <a:off x="6604884" y="4701055"/>
            <a:ext cx="1967772" cy="2002905"/>
          </a:xfrm>
          <a:prstGeom prst="rect">
            <a:avLst/>
          </a:prstGeom>
        </p:spPr>
      </p:pic>
      <p:pic>
        <p:nvPicPr>
          <p:cNvPr id="4" name="Picture 3">
            <a:extLst>
              <a:ext uri="{FF2B5EF4-FFF2-40B4-BE49-F238E27FC236}">
                <a16:creationId xmlns:a16="http://schemas.microsoft.com/office/drawing/2014/main" id="{C2658F0B-5684-3F7C-F06E-3869ECE59AA5}"/>
              </a:ext>
            </a:extLst>
          </p:cNvPr>
          <p:cNvPicPr>
            <a:picLocks noChangeAspect="1"/>
          </p:cNvPicPr>
          <p:nvPr/>
        </p:nvPicPr>
        <p:blipFill>
          <a:blip r:embed="rId4"/>
          <a:stretch>
            <a:fillRect/>
          </a:stretch>
        </p:blipFill>
        <p:spPr>
          <a:xfrm>
            <a:off x="4288830" y="2340181"/>
            <a:ext cx="219106" cy="228632"/>
          </a:xfrm>
          <a:prstGeom prst="rect">
            <a:avLst/>
          </a:prstGeom>
        </p:spPr>
      </p:pic>
      <p:pic>
        <p:nvPicPr>
          <p:cNvPr id="7" name="Picture 6">
            <a:extLst>
              <a:ext uri="{FF2B5EF4-FFF2-40B4-BE49-F238E27FC236}">
                <a16:creationId xmlns:a16="http://schemas.microsoft.com/office/drawing/2014/main" id="{E3869DF4-FA37-1BB4-2B12-19CE094CB224}"/>
              </a:ext>
            </a:extLst>
          </p:cNvPr>
          <p:cNvPicPr>
            <a:picLocks noChangeAspect="1"/>
          </p:cNvPicPr>
          <p:nvPr/>
        </p:nvPicPr>
        <p:blipFill>
          <a:blip r:embed="rId5"/>
          <a:stretch>
            <a:fillRect/>
          </a:stretch>
        </p:blipFill>
        <p:spPr>
          <a:xfrm>
            <a:off x="5021965" y="5980452"/>
            <a:ext cx="546100" cy="571500"/>
          </a:xfrm>
          <a:prstGeom prst="rect">
            <a:avLst/>
          </a:prstGeom>
        </p:spPr>
      </p:pic>
      <p:pic>
        <p:nvPicPr>
          <p:cNvPr id="9" name="Picture 8">
            <a:extLst>
              <a:ext uri="{FF2B5EF4-FFF2-40B4-BE49-F238E27FC236}">
                <a16:creationId xmlns:a16="http://schemas.microsoft.com/office/drawing/2014/main" id="{B5071A62-16FC-42C9-C98F-FC9966D91753}"/>
              </a:ext>
            </a:extLst>
          </p:cNvPr>
          <p:cNvPicPr>
            <a:picLocks noChangeAspect="1"/>
          </p:cNvPicPr>
          <p:nvPr/>
        </p:nvPicPr>
        <p:blipFill>
          <a:blip r:embed="rId6"/>
          <a:stretch>
            <a:fillRect/>
          </a:stretch>
        </p:blipFill>
        <p:spPr>
          <a:xfrm>
            <a:off x="5575038" y="5968461"/>
            <a:ext cx="520700" cy="571500"/>
          </a:xfrm>
          <a:prstGeom prst="rect">
            <a:avLst/>
          </a:prstGeom>
        </p:spPr>
      </p:pic>
      <p:pic>
        <p:nvPicPr>
          <p:cNvPr id="10" name="Picture 9">
            <a:extLst>
              <a:ext uri="{FF2B5EF4-FFF2-40B4-BE49-F238E27FC236}">
                <a16:creationId xmlns:a16="http://schemas.microsoft.com/office/drawing/2014/main" id="{C755AFFC-5E54-2F46-FC20-583FC4571D35}"/>
              </a:ext>
            </a:extLst>
          </p:cNvPr>
          <p:cNvPicPr>
            <a:picLocks noChangeAspect="1"/>
          </p:cNvPicPr>
          <p:nvPr/>
        </p:nvPicPr>
        <p:blipFill>
          <a:blip r:embed="rId7"/>
          <a:stretch>
            <a:fillRect/>
          </a:stretch>
        </p:blipFill>
        <p:spPr>
          <a:xfrm>
            <a:off x="4476263" y="5967555"/>
            <a:ext cx="546100" cy="596900"/>
          </a:xfrm>
          <a:prstGeom prst="rect">
            <a:avLst/>
          </a:prstGeom>
        </p:spPr>
      </p:pic>
      <p:pic>
        <p:nvPicPr>
          <p:cNvPr id="14" name="Picture 13">
            <a:extLst>
              <a:ext uri="{FF2B5EF4-FFF2-40B4-BE49-F238E27FC236}">
                <a16:creationId xmlns:a16="http://schemas.microsoft.com/office/drawing/2014/main" id="{F99C14E3-5EE0-1A37-2E1C-D8DF393F31C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34471" y="2156945"/>
            <a:ext cx="4851481" cy="2002905"/>
          </a:xfrm>
          <a:prstGeom prst="rect">
            <a:avLst/>
          </a:prstGeom>
        </p:spPr>
      </p:pic>
    </p:spTree>
    <p:extLst>
      <p:ext uri="{BB962C8B-B14F-4D97-AF65-F5344CB8AC3E}">
        <p14:creationId xmlns:p14="http://schemas.microsoft.com/office/powerpoint/2010/main" val="558883733"/>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C78939-F500-4115-8846-FC035A2B4968}"/>
              </a:ext>
            </a:extLst>
          </p:cNvPr>
          <p:cNvSpPr>
            <a:spLocks noGrp="1"/>
          </p:cNvSpPr>
          <p:nvPr>
            <p:ph type="title"/>
          </p:nvPr>
        </p:nvSpPr>
        <p:spPr/>
        <p:txBody>
          <a:bodyPr/>
          <a:lstStyle/>
          <a:p>
            <a:r>
              <a:rPr lang="en-GB" dirty="0">
                <a:latin typeface="Arial Rounded MT Bold"/>
              </a:rPr>
              <a:t>Extension Challenges – more ideas</a:t>
            </a:r>
            <a:endParaRPr lang="en-GB" dirty="0"/>
          </a:p>
        </p:txBody>
      </p:sp>
      <p:cxnSp>
        <p:nvCxnSpPr>
          <p:cNvPr id="5" name="Straight Connector 4">
            <a:extLst>
              <a:ext uri="{FF2B5EF4-FFF2-40B4-BE49-F238E27FC236}">
                <a16:creationId xmlns:a16="http://schemas.microsoft.com/office/drawing/2014/main" id="{6700DBDE-F8C8-7493-71AC-D71CF6578C23}"/>
              </a:ext>
            </a:extLst>
          </p:cNvPr>
          <p:cNvCxnSpPr>
            <a:cxnSpLocks/>
          </p:cNvCxnSpPr>
          <p:nvPr/>
        </p:nvCxnSpPr>
        <p:spPr>
          <a:xfrm>
            <a:off x="6395706" y="1473197"/>
            <a:ext cx="0" cy="5032847"/>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Picture 7" descr="A cartoon of a robot&#10;&#10;AI-generated content may be incorrect.">
            <a:extLst>
              <a:ext uri="{FF2B5EF4-FFF2-40B4-BE49-F238E27FC236}">
                <a16:creationId xmlns:a16="http://schemas.microsoft.com/office/drawing/2014/main" id="{7C66151C-5C74-9532-B553-507028F1CBA3}"/>
              </a:ext>
            </a:extLst>
          </p:cNvPr>
          <p:cNvPicPr>
            <a:picLocks noChangeAspect="1"/>
          </p:cNvPicPr>
          <p:nvPr/>
        </p:nvPicPr>
        <p:blipFill>
          <a:blip r:embed="rId3"/>
          <a:stretch>
            <a:fillRect/>
          </a:stretch>
        </p:blipFill>
        <p:spPr>
          <a:xfrm>
            <a:off x="6636983" y="4935478"/>
            <a:ext cx="1728640" cy="1759503"/>
          </a:xfrm>
          <a:prstGeom prst="rect">
            <a:avLst/>
          </a:prstGeom>
        </p:spPr>
      </p:pic>
      <p:pic>
        <p:nvPicPr>
          <p:cNvPr id="6" name="Picture 5">
            <a:extLst>
              <a:ext uri="{FF2B5EF4-FFF2-40B4-BE49-F238E27FC236}">
                <a16:creationId xmlns:a16="http://schemas.microsoft.com/office/drawing/2014/main" id="{0BC7C41A-40FB-A24D-1D69-F603D1A7E5D0}"/>
              </a:ext>
            </a:extLst>
          </p:cNvPr>
          <p:cNvPicPr>
            <a:picLocks noChangeAspect="1"/>
          </p:cNvPicPr>
          <p:nvPr/>
        </p:nvPicPr>
        <p:blipFill>
          <a:blip r:embed="rId4"/>
          <a:stretch>
            <a:fillRect/>
          </a:stretch>
        </p:blipFill>
        <p:spPr>
          <a:xfrm>
            <a:off x="4922261" y="2086196"/>
            <a:ext cx="219106" cy="228632"/>
          </a:xfrm>
          <a:prstGeom prst="rect">
            <a:avLst/>
          </a:prstGeom>
        </p:spPr>
      </p:pic>
      <p:pic>
        <p:nvPicPr>
          <p:cNvPr id="7" name="Picture 6">
            <a:extLst>
              <a:ext uri="{FF2B5EF4-FFF2-40B4-BE49-F238E27FC236}">
                <a16:creationId xmlns:a16="http://schemas.microsoft.com/office/drawing/2014/main" id="{63525EBD-091E-D338-64EF-45CC8969363B}"/>
              </a:ext>
            </a:extLst>
          </p:cNvPr>
          <p:cNvPicPr>
            <a:picLocks noChangeAspect="1"/>
          </p:cNvPicPr>
          <p:nvPr/>
        </p:nvPicPr>
        <p:blipFill>
          <a:blip r:embed="rId4"/>
          <a:stretch>
            <a:fillRect/>
          </a:stretch>
        </p:blipFill>
        <p:spPr>
          <a:xfrm>
            <a:off x="2089691" y="3217693"/>
            <a:ext cx="219106" cy="228632"/>
          </a:xfrm>
          <a:prstGeom prst="rect">
            <a:avLst/>
          </a:prstGeom>
        </p:spPr>
      </p:pic>
      <p:pic>
        <p:nvPicPr>
          <p:cNvPr id="9" name="Picture 8">
            <a:extLst>
              <a:ext uri="{FF2B5EF4-FFF2-40B4-BE49-F238E27FC236}">
                <a16:creationId xmlns:a16="http://schemas.microsoft.com/office/drawing/2014/main" id="{9512BB1C-CF88-27FA-AC49-3F29A0C7D422}"/>
              </a:ext>
            </a:extLst>
          </p:cNvPr>
          <p:cNvPicPr>
            <a:picLocks noChangeAspect="1"/>
          </p:cNvPicPr>
          <p:nvPr/>
        </p:nvPicPr>
        <p:blipFill>
          <a:blip r:embed="rId5"/>
          <a:stretch>
            <a:fillRect/>
          </a:stretch>
        </p:blipFill>
        <p:spPr>
          <a:xfrm>
            <a:off x="5033395" y="6003312"/>
            <a:ext cx="546100" cy="571500"/>
          </a:xfrm>
          <a:prstGeom prst="rect">
            <a:avLst/>
          </a:prstGeom>
        </p:spPr>
      </p:pic>
      <p:pic>
        <p:nvPicPr>
          <p:cNvPr id="10" name="Picture 9">
            <a:extLst>
              <a:ext uri="{FF2B5EF4-FFF2-40B4-BE49-F238E27FC236}">
                <a16:creationId xmlns:a16="http://schemas.microsoft.com/office/drawing/2014/main" id="{9C39BED5-DF38-9D1A-1EE7-71483181C4F8}"/>
              </a:ext>
            </a:extLst>
          </p:cNvPr>
          <p:cNvPicPr>
            <a:picLocks noChangeAspect="1"/>
          </p:cNvPicPr>
          <p:nvPr/>
        </p:nvPicPr>
        <p:blipFill>
          <a:blip r:embed="rId6"/>
          <a:stretch>
            <a:fillRect/>
          </a:stretch>
        </p:blipFill>
        <p:spPr>
          <a:xfrm>
            <a:off x="5575038" y="5991321"/>
            <a:ext cx="520700" cy="571500"/>
          </a:xfrm>
          <a:prstGeom prst="rect">
            <a:avLst/>
          </a:prstGeom>
        </p:spPr>
      </p:pic>
      <p:pic>
        <p:nvPicPr>
          <p:cNvPr id="11" name="Picture 10">
            <a:extLst>
              <a:ext uri="{FF2B5EF4-FFF2-40B4-BE49-F238E27FC236}">
                <a16:creationId xmlns:a16="http://schemas.microsoft.com/office/drawing/2014/main" id="{4705E5DE-50ED-C05D-2ADD-295276F4783C}"/>
              </a:ext>
            </a:extLst>
          </p:cNvPr>
          <p:cNvPicPr>
            <a:picLocks noChangeAspect="1"/>
          </p:cNvPicPr>
          <p:nvPr/>
        </p:nvPicPr>
        <p:blipFill>
          <a:blip r:embed="rId7"/>
          <a:stretch>
            <a:fillRect/>
          </a:stretch>
        </p:blipFill>
        <p:spPr>
          <a:xfrm>
            <a:off x="4487693" y="6001845"/>
            <a:ext cx="546100" cy="596900"/>
          </a:xfrm>
          <a:prstGeom prst="rect">
            <a:avLst/>
          </a:prstGeom>
        </p:spPr>
      </p:pic>
      <p:pic>
        <p:nvPicPr>
          <p:cNvPr id="13" name="Picture 12">
            <a:extLst>
              <a:ext uri="{FF2B5EF4-FFF2-40B4-BE49-F238E27FC236}">
                <a16:creationId xmlns:a16="http://schemas.microsoft.com/office/drawing/2014/main" id="{68A34A80-CB5F-EA54-0682-CF5E8F2CFCCE}"/>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3912821" y="6000856"/>
            <a:ext cx="590692" cy="625006"/>
          </a:xfrm>
          <a:prstGeom prst="rect">
            <a:avLst/>
          </a:prstGeom>
        </p:spPr>
      </p:pic>
      <p:pic>
        <p:nvPicPr>
          <p:cNvPr id="14" name="Picture 13">
            <a:extLst>
              <a:ext uri="{FF2B5EF4-FFF2-40B4-BE49-F238E27FC236}">
                <a16:creationId xmlns:a16="http://schemas.microsoft.com/office/drawing/2014/main" id="{B1494A9A-C9A3-6013-1047-A4863BB0245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3320291" y="6015920"/>
            <a:ext cx="547174" cy="567963"/>
          </a:xfrm>
          <a:prstGeom prst="rect">
            <a:avLst/>
          </a:prstGeom>
        </p:spPr>
      </p:pic>
      <p:pic>
        <p:nvPicPr>
          <p:cNvPr id="15" name="Picture 14">
            <a:extLst>
              <a:ext uri="{FF2B5EF4-FFF2-40B4-BE49-F238E27FC236}">
                <a16:creationId xmlns:a16="http://schemas.microsoft.com/office/drawing/2014/main" id="{BA0C9028-E1DF-ED3B-2FAC-1474B1C1E99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695675" y="1559666"/>
            <a:ext cx="4918236" cy="2030464"/>
          </a:xfrm>
          <a:prstGeom prst="rect">
            <a:avLst/>
          </a:prstGeom>
        </p:spPr>
      </p:pic>
      <p:pic>
        <p:nvPicPr>
          <p:cNvPr id="16" name="Picture 15">
            <a:extLst>
              <a:ext uri="{FF2B5EF4-FFF2-40B4-BE49-F238E27FC236}">
                <a16:creationId xmlns:a16="http://schemas.microsoft.com/office/drawing/2014/main" id="{70AD040C-A693-94BC-40D1-681D9DCDF8B4}"/>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694744" y="3510922"/>
            <a:ext cx="4789005" cy="1555775"/>
          </a:xfrm>
          <a:prstGeom prst="rect">
            <a:avLst/>
          </a:prstGeom>
        </p:spPr>
      </p:pic>
      <p:sp>
        <p:nvSpPr>
          <p:cNvPr id="2" name="Content Placeholder 1">
            <a:extLst>
              <a:ext uri="{FF2B5EF4-FFF2-40B4-BE49-F238E27FC236}">
                <a16:creationId xmlns:a16="http://schemas.microsoft.com/office/drawing/2014/main" id="{E9AE82AA-F054-4BB5-9090-13C4F8D2F578}"/>
              </a:ext>
            </a:extLst>
          </p:cNvPr>
          <p:cNvSpPr>
            <a:spLocks noGrp="1"/>
          </p:cNvSpPr>
          <p:nvPr>
            <p:ph idx="4294967295"/>
          </p:nvPr>
        </p:nvSpPr>
        <p:spPr>
          <a:xfrm>
            <a:off x="395254" y="1473197"/>
            <a:ext cx="6096986" cy="5032847"/>
          </a:xfrm>
          <a:prstGeom prst="rect">
            <a:avLst/>
          </a:prstGeom>
        </p:spPr>
        <p:txBody>
          <a:bodyPr vert="horz" lIns="91440" tIns="45720" rIns="91440" bIns="45720" rtlCol="0" anchor="t">
            <a:noAutofit/>
          </a:bodyPr>
          <a:lstStyle/>
          <a:p>
            <a:pPr marL="0" indent="0">
              <a:lnSpc>
                <a:spcPct val="100000"/>
              </a:lnSpc>
              <a:spcBef>
                <a:spcPts val="0"/>
              </a:spcBef>
              <a:spcAft>
                <a:spcPts val="600"/>
              </a:spcAft>
              <a:buNone/>
            </a:pPr>
            <a:r>
              <a:rPr lang="en-GB" sz="1600" dirty="0">
                <a:latin typeface="+mj-lt"/>
                <a:cs typeface="Arial"/>
              </a:rPr>
              <a:t>Let’s </a:t>
            </a:r>
            <a:r>
              <a:rPr lang="en-GB" sz="1600" dirty="0">
                <a:solidFill>
                  <a:schemeClr val="accent2"/>
                </a:solidFill>
                <a:latin typeface="+mj-lt"/>
                <a:cs typeface="Arial"/>
              </a:rPr>
              <a:t>create a timer</a:t>
            </a:r>
            <a:r>
              <a:rPr lang="en-GB" sz="1600" dirty="0">
                <a:latin typeface="+mj-lt"/>
                <a:cs typeface="Arial"/>
              </a:rPr>
              <a:t> to see how quickly you can sort the rocks! </a:t>
            </a:r>
            <a:endParaRPr lang="en-GB" sz="1600" dirty="0">
              <a:latin typeface="+mj-lt"/>
            </a:endParaRPr>
          </a:p>
          <a:p>
            <a:pPr marL="267970" indent="-267970">
              <a:lnSpc>
                <a:spcPct val="100000"/>
              </a:lnSpc>
              <a:spcBef>
                <a:spcPts val="0"/>
              </a:spcBef>
              <a:spcAft>
                <a:spcPts val="600"/>
              </a:spcAft>
            </a:pPr>
            <a:r>
              <a:rPr lang="en-GB" sz="1600" dirty="0">
                <a:cs typeface="Arial"/>
              </a:rPr>
              <a:t>Select </a:t>
            </a:r>
            <a:r>
              <a:rPr lang="en-GB" sz="1600" dirty="0">
                <a:latin typeface="+mn-lt"/>
                <a:cs typeface="Arial"/>
              </a:rPr>
              <a:t>‘AL the </a:t>
            </a:r>
            <a:r>
              <a:rPr lang="en-GB" sz="1600" dirty="0">
                <a:cs typeface="Arial"/>
              </a:rPr>
              <a:t>Robot’ and drag in a new </a:t>
            </a:r>
            <a:r>
              <a:rPr lang="en-GB" sz="1600" b="1" dirty="0">
                <a:cs typeface="Arial"/>
              </a:rPr>
              <a:t>when     clicked </a:t>
            </a:r>
            <a:r>
              <a:rPr lang="en-GB" sz="1600" dirty="0">
                <a:cs typeface="Arial"/>
              </a:rPr>
              <a:t>(Event) block.</a:t>
            </a:r>
          </a:p>
          <a:p>
            <a:pPr marL="267970" indent="-267970">
              <a:lnSpc>
                <a:spcPct val="100000"/>
              </a:lnSpc>
              <a:spcBef>
                <a:spcPts val="0"/>
              </a:spcBef>
              <a:spcAft>
                <a:spcPts val="600"/>
              </a:spcAft>
            </a:pPr>
            <a:r>
              <a:rPr lang="en-GB" sz="1600" dirty="0">
                <a:latin typeface="Arial"/>
                <a:cs typeface="Arial"/>
              </a:rPr>
              <a:t>Create a Timer </a:t>
            </a:r>
            <a:r>
              <a:rPr lang="en-GB" sz="1600" dirty="0">
                <a:solidFill>
                  <a:srgbClr val="00A7B5"/>
                </a:solidFill>
                <a:latin typeface="Arial"/>
                <a:cs typeface="Arial"/>
              </a:rPr>
              <a:t>variable.</a:t>
            </a:r>
            <a:endParaRPr lang="en-GB" sz="1600" dirty="0">
              <a:latin typeface="Arial"/>
              <a:cs typeface="Arial"/>
            </a:endParaRPr>
          </a:p>
          <a:p>
            <a:pPr marL="267970" indent="-267970">
              <a:lnSpc>
                <a:spcPct val="100000"/>
              </a:lnSpc>
              <a:spcBef>
                <a:spcPts val="0"/>
              </a:spcBef>
              <a:spcAft>
                <a:spcPts val="600"/>
              </a:spcAft>
            </a:pPr>
            <a:r>
              <a:rPr lang="en-GB" sz="1600" dirty="0">
                <a:latin typeface="Arial"/>
                <a:cs typeface="Arial"/>
              </a:rPr>
              <a:t>Drag a </a:t>
            </a:r>
            <a:r>
              <a:rPr lang="en-GB" sz="1600" b="1" dirty="0">
                <a:latin typeface="Arial"/>
                <a:cs typeface="Arial"/>
              </a:rPr>
              <a:t>set variable to [0]</a:t>
            </a:r>
            <a:r>
              <a:rPr lang="en-GB" sz="1600" dirty="0">
                <a:latin typeface="Arial"/>
                <a:cs typeface="Arial"/>
              </a:rPr>
              <a:t> (Variable)</a:t>
            </a:r>
            <a:r>
              <a:rPr lang="en-GB" sz="1600" b="1" dirty="0">
                <a:latin typeface="Arial"/>
                <a:cs typeface="Arial"/>
              </a:rPr>
              <a:t> </a:t>
            </a:r>
            <a:r>
              <a:rPr lang="en-GB" sz="1600" dirty="0">
                <a:latin typeface="Arial"/>
                <a:cs typeface="Arial"/>
              </a:rPr>
              <a:t>block underneath the new</a:t>
            </a:r>
            <a:r>
              <a:rPr lang="en-GB" sz="1600" b="1" dirty="0">
                <a:latin typeface="Arial"/>
                <a:cs typeface="Arial"/>
              </a:rPr>
              <a:t> when      clicked </a:t>
            </a:r>
            <a:r>
              <a:rPr lang="en-GB" sz="1600" dirty="0">
                <a:latin typeface="Arial"/>
                <a:cs typeface="Arial"/>
              </a:rPr>
              <a:t>block. Change the </a:t>
            </a:r>
            <a:r>
              <a:rPr lang="en-GB" sz="1600" dirty="0">
                <a:solidFill>
                  <a:srgbClr val="00A7B5"/>
                </a:solidFill>
                <a:latin typeface="Arial"/>
                <a:cs typeface="Arial"/>
              </a:rPr>
              <a:t>variable</a:t>
            </a:r>
            <a:r>
              <a:rPr lang="en-GB" sz="1600" dirty="0">
                <a:latin typeface="Arial"/>
                <a:cs typeface="Arial"/>
              </a:rPr>
              <a:t> to Timer.</a:t>
            </a:r>
          </a:p>
          <a:p>
            <a:pPr marL="267970" indent="-267970">
              <a:lnSpc>
                <a:spcPct val="100000"/>
              </a:lnSpc>
              <a:spcBef>
                <a:spcPts val="0"/>
              </a:spcBef>
              <a:spcAft>
                <a:spcPts val="600"/>
              </a:spcAft>
            </a:pPr>
            <a:r>
              <a:rPr lang="en-GB" sz="1600" dirty="0">
                <a:latin typeface="Arial"/>
                <a:cs typeface="Arial"/>
              </a:rPr>
              <a:t>Add a </a:t>
            </a:r>
            <a:r>
              <a:rPr lang="en-GB" sz="1600" b="1" dirty="0">
                <a:latin typeface="Arial"/>
                <a:cs typeface="Arial"/>
              </a:rPr>
              <a:t>repeat until</a:t>
            </a:r>
            <a:r>
              <a:rPr lang="en-GB" sz="1600" dirty="0">
                <a:latin typeface="Arial"/>
                <a:cs typeface="Arial"/>
              </a:rPr>
              <a:t> (Control) block underneath this to show when to stop the timer.</a:t>
            </a:r>
          </a:p>
          <a:p>
            <a:pPr marL="267970" indent="-267970">
              <a:lnSpc>
                <a:spcPct val="100000"/>
              </a:lnSpc>
              <a:spcBef>
                <a:spcPts val="0"/>
              </a:spcBef>
              <a:spcAft>
                <a:spcPts val="600"/>
              </a:spcAft>
            </a:pPr>
            <a:r>
              <a:rPr lang="en-GB" sz="1600" dirty="0">
                <a:latin typeface="Arial"/>
                <a:cs typeface="Arial"/>
              </a:rPr>
              <a:t>Find the “[rock] sorted = Yes” code you created earlier. Right-click (mouse) or tap and hold (tablet) to duplicate it, then drag this code into the </a:t>
            </a:r>
            <a:r>
              <a:rPr lang="en-GB" sz="1600" b="1" dirty="0">
                <a:latin typeface="Arial"/>
                <a:cs typeface="Arial"/>
              </a:rPr>
              <a:t>repeat until</a:t>
            </a:r>
            <a:r>
              <a:rPr lang="en-GB" sz="1600" dirty="0">
                <a:latin typeface="Arial"/>
                <a:cs typeface="Arial"/>
              </a:rPr>
              <a:t> block's ‘hexagonal space’.</a:t>
            </a:r>
          </a:p>
          <a:p>
            <a:pPr marL="267970" indent="-267970">
              <a:lnSpc>
                <a:spcPct val="100000"/>
              </a:lnSpc>
              <a:spcBef>
                <a:spcPts val="0"/>
              </a:spcBef>
              <a:spcAft>
                <a:spcPts val="600"/>
              </a:spcAft>
            </a:pPr>
            <a:r>
              <a:rPr lang="en-GB" sz="1600" dirty="0">
                <a:latin typeface="Arial"/>
                <a:cs typeface="Arial"/>
              </a:rPr>
              <a:t>Drag a </a:t>
            </a:r>
            <a:r>
              <a:rPr lang="en-GB" sz="1600" b="1" dirty="0">
                <a:latin typeface="Arial"/>
                <a:cs typeface="Arial"/>
              </a:rPr>
              <a:t>wait [1] seconds</a:t>
            </a:r>
            <a:r>
              <a:rPr lang="en-GB" sz="1600" dirty="0">
                <a:latin typeface="Arial"/>
                <a:cs typeface="Arial"/>
              </a:rPr>
              <a:t> (Control) block inside the</a:t>
            </a:r>
            <a:r>
              <a:rPr lang="en-GB" sz="1600" b="1" dirty="0">
                <a:latin typeface="Arial"/>
                <a:cs typeface="Arial"/>
              </a:rPr>
              <a:t> repeat until</a:t>
            </a:r>
            <a:r>
              <a:rPr lang="en-GB" sz="1600" dirty="0">
                <a:latin typeface="Arial"/>
                <a:cs typeface="Arial"/>
              </a:rPr>
              <a:t> block. </a:t>
            </a:r>
          </a:p>
          <a:p>
            <a:pPr marL="267970" indent="-267970">
              <a:lnSpc>
                <a:spcPct val="100000"/>
              </a:lnSpc>
              <a:spcBef>
                <a:spcPts val="0"/>
              </a:spcBef>
              <a:spcAft>
                <a:spcPts val="600"/>
              </a:spcAft>
            </a:pPr>
            <a:r>
              <a:rPr lang="en-GB" sz="1600" dirty="0">
                <a:latin typeface="Arial"/>
                <a:cs typeface="Arial"/>
              </a:rPr>
              <a:t>Drag a </a:t>
            </a:r>
            <a:r>
              <a:rPr lang="en-GB" sz="1600" b="1" dirty="0">
                <a:latin typeface="Arial"/>
                <a:cs typeface="Arial"/>
              </a:rPr>
              <a:t>change [my variable] by [1]</a:t>
            </a:r>
            <a:r>
              <a:rPr lang="en-GB" sz="1600" dirty="0">
                <a:latin typeface="Arial"/>
                <a:cs typeface="Arial"/>
              </a:rPr>
              <a:t> (Variable) block under the </a:t>
            </a:r>
            <a:r>
              <a:rPr lang="en-GB" sz="1600" b="1" dirty="0">
                <a:latin typeface="Arial"/>
                <a:cs typeface="Arial"/>
              </a:rPr>
              <a:t>wait block. </a:t>
            </a:r>
            <a:r>
              <a:rPr lang="en-GB" sz="1600" dirty="0">
                <a:latin typeface="Arial"/>
                <a:cs typeface="Arial"/>
              </a:rPr>
              <a:t>Change the variable to Timer.</a:t>
            </a:r>
            <a:endParaRPr lang="en-GB" sz="1600" dirty="0"/>
          </a:p>
          <a:p>
            <a:pPr marL="267970" indent="-267970">
              <a:lnSpc>
                <a:spcPct val="100000"/>
              </a:lnSpc>
              <a:spcBef>
                <a:spcPts val="0"/>
              </a:spcBef>
              <a:spcAft>
                <a:spcPts val="600"/>
              </a:spcAft>
            </a:pPr>
            <a:endParaRPr lang="en-GB" sz="1600" dirty="0"/>
          </a:p>
        </p:txBody>
      </p:sp>
    </p:spTree>
    <p:extLst>
      <p:ext uri="{BB962C8B-B14F-4D97-AF65-F5344CB8AC3E}">
        <p14:creationId xmlns:p14="http://schemas.microsoft.com/office/powerpoint/2010/main" val="726191032"/>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8120D-51BC-4E49-87AE-D41186FEC6CC}"/>
              </a:ext>
            </a:extLst>
          </p:cNvPr>
          <p:cNvSpPr>
            <a:spLocks noGrp="1"/>
          </p:cNvSpPr>
          <p:nvPr>
            <p:ph type="title"/>
          </p:nvPr>
        </p:nvSpPr>
        <p:spPr/>
        <p:txBody>
          <a:bodyPr/>
          <a:lstStyle/>
          <a:p>
            <a:r>
              <a:rPr lang="en-GB"/>
              <a:t>Plenary</a:t>
            </a:r>
          </a:p>
        </p:txBody>
      </p:sp>
      <p:sp>
        <p:nvSpPr>
          <p:cNvPr id="4" name="Rectangle: Rounded Corners 3">
            <a:extLst>
              <a:ext uri="{FF2B5EF4-FFF2-40B4-BE49-F238E27FC236}">
                <a16:creationId xmlns:a16="http://schemas.microsoft.com/office/drawing/2014/main" id="{1AF0F596-9D39-411B-B358-721B5D54B954}"/>
              </a:ext>
            </a:extLst>
          </p:cNvPr>
          <p:cNvSpPr/>
          <p:nvPr/>
        </p:nvSpPr>
        <p:spPr>
          <a:xfrm>
            <a:off x="503434" y="1552166"/>
            <a:ext cx="11110477" cy="4910279"/>
          </a:xfrm>
          <a:prstGeom prst="roundRect">
            <a:avLst>
              <a:gd name="adj" fmla="val 4936"/>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ontent Placeholder 2">
            <a:extLst>
              <a:ext uri="{FF2B5EF4-FFF2-40B4-BE49-F238E27FC236}">
                <a16:creationId xmlns:a16="http://schemas.microsoft.com/office/drawing/2014/main" id="{E51BBA70-B03C-1A4E-B20D-7094A413DCD9}"/>
              </a:ext>
            </a:extLst>
          </p:cNvPr>
          <p:cNvSpPr txBox="1">
            <a:spLocks/>
          </p:cNvSpPr>
          <p:nvPr/>
        </p:nvSpPr>
        <p:spPr>
          <a:xfrm>
            <a:off x="694978" y="1833581"/>
            <a:ext cx="10993588" cy="4697442"/>
          </a:xfrm>
          <a:prstGeom prst="rect">
            <a:avLst/>
          </a:prstGeom>
        </p:spPr>
        <p:txBody>
          <a:bodyPr vert="horz" lIns="91440" tIns="45720" rIns="91440" bIns="45720" rtlCol="0" anchor="t">
            <a:noAutofit/>
          </a:bodyPr>
          <a:lstStyle>
            <a:lvl1pPr marL="268288" indent="-268288" algn="l" defTabSz="914400" rtl="0" eaLnBrk="1" latinLnBrk="0" hangingPunct="1">
              <a:lnSpc>
                <a:spcPct val="90000"/>
              </a:lnSpc>
              <a:spcBef>
                <a:spcPts val="1000"/>
              </a:spcBef>
              <a:buFont typeface="Arial" panose="020B0604020202020204" pitchFamily="34" charset="0"/>
              <a:buChar char="•"/>
              <a:defRPr sz="2000" b="0" kern="1200">
                <a:solidFill>
                  <a:schemeClr val="bg1"/>
                </a:solidFill>
                <a:latin typeface="+mn-lt"/>
                <a:ea typeface="+mn-ea"/>
                <a:cs typeface="Arial" panose="020B0604020202020204" pitchFamily="34" charset="0"/>
              </a:defRPr>
            </a:lvl1pPr>
            <a:lvl2pPr marL="538163" indent="-269875" algn="l" defTabSz="914400" rtl="0" eaLnBrk="1" latinLnBrk="0" hangingPunct="1">
              <a:lnSpc>
                <a:spcPct val="90000"/>
              </a:lnSpc>
              <a:spcBef>
                <a:spcPts val="500"/>
              </a:spcBef>
              <a:buFont typeface="Arial" panose="020B0604020202020204" pitchFamily="34" charset="0"/>
              <a:buChar char="•"/>
              <a:defRPr kumimoji="0" lang="en-US" sz="2000" b="0"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defRPr>
            </a:lvl2pPr>
            <a:lvl3pPr marL="806450" indent="-230188" algn="l" defTabSz="804863" rtl="0" eaLnBrk="1" latinLnBrk="0" hangingPunct="1">
              <a:lnSpc>
                <a:spcPct val="90000"/>
              </a:lnSpc>
              <a:spcBef>
                <a:spcPts val="500"/>
              </a:spcBef>
              <a:buFont typeface="Arial" panose="020B0604020202020204" pitchFamily="34" charset="0"/>
              <a:buChar char="•"/>
              <a:defRPr sz="2400" kern="1200">
                <a:solidFill>
                  <a:schemeClr val="bg1"/>
                </a:solidFill>
                <a:latin typeface="Arial Rounded MT Bold" panose="020F070403050403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Rounded MT Bold" panose="020F070403050403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Rounded MT Bold" panose="020F070403050403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spcAft>
                <a:spcPts val="600"/>
              </a:spcAft>
              <a:buFont typeface="Arial" panose="020B0604020202020204" pitchFamily="34" charset="0"/>
              <a:buNone/>
            </a:pPr>
            <a:r>
              <a:rPr lang="en-GB" sz="2800" dirty="0">
                <a:solidFill>
                  <a:schemeClr val="accent2"/>
                </a:solidFill>
                <a:latin typeface="+mj-lt"/>
                <a:cs typeface="Arial"/>
              </a:rPr>
              <a:t>Now let’s review what happened!</a:t>
            </a:r>
          </a:p>
          <a:p>
            <a:pPr marL="0" indent="0">
              <a:lnSpc>
                <a:spcPct val="150000"/>
              </a:lnSpc>
              <a:spcBef>
                <a:spcPts val="0"/>
              </a:spcBef>
              <a:spcAft>
                <a:spcPts val="600"/>
              </a:spcAft>
              <a:buNone/>
            </a:pPr>
            <a:r>
              <a:rPr lang="en-GB" sz="2200">
                <a:cs typeface="Arial"/>
              </a:rPr>
              <a:t>Do you know what these words mean?</a:t>
            </a:r>
            <a:br>
              <a:rPr lang="en-GB" sz="2200"/>
            </a:br>
            <a:r>
              <a:rPr lang="en-GB" sz="2200" dirty="0">
                <a:solidFill>
                  <a:schemeClr val="bg2"/>
                </a:solidFill>
                <a:cs typeface="Arial"/>
              </a:rPr>
              <a:t>algorithm</a:t>
            </a:r>
            <a:r>
              <a:rPr lang="en-GB" sz="2200" dirty="0">
                <a:cs typeface="Arial"/>
              </a:rPr>
              <a:t>    </a:t>
            </a:r>
            <a:r>
              <a:rPr lang="en-GB" sz="2200">
                <a:solidFill>
                  <a:srgbClr val="00A7B5"/>
                </a:solidFill>
                <a:cs typeface="Arial"/>
              </a:rPr>
              <a:t>design    test    debug    variable</a:t>
            </a:r>
          </a:p>
          <a:p>
            <a:pPr marL="0" indent="0">
              <a:lnSpc>
                <a:spcPct val="150000"/>
              </a:lnSpc>
              <a:spcBef>
                <a:spcPts val="0"/>
              </a:spcBef>
              <a:spcAft>
                <a:spcPts val="600"/>
              </a:spcAft>
              <a:buNone/>
            </a:pPr>
            <a:r>
              <a:rPr lang="en-GB" sz="2200">
                <a:solidFill>
                  <a:srgbClr val="00A7B5"/>
                </a:solidFill>
                <a:cs typeface="Arial"/>
              </a:rPr>
              <a:t>repetition    selection    input   output   initialisation</a:t>
            </a:r>
            <a:endParaRPr lang="en-GB" sz="2200">
              <a:ea typeface="+mn-lt"/>
              <a:cs typeface="+mn-lt"/>
            </a:endParaRPr>
          </a:p>
          <a:p>
            <a:pPr marL="0" indent="0">
              <a:buNone/>
            </a:pPr>
            <a:r>
              <a:rPr lang="en-GB" sz="2200">
                <a:ea typeface="+mn-lt"/>
                <a:cs typeface="+mn-lt"/>
              </a:rPr>
              <a:t>Tell me about the project you made today:</a:t>
            </a:r>
            <a:endParaRPr lang="en-GB" sz="2200"/>
          </a:p>
          <a:p>
            <a:pPr marL="267970" indent="-267970">
              <a:buFont typeface="Arial"/>
            </a:pPr>
            <a:r>
              <a:rPr lang="en-GB" sz="2200">
                <a:ea typeface="+mn-lt"/>
                <a:cs typeface="+mn-lt"/>
              </a:rPr>
              <a:t>What was your favourite part of this activity?</a:t>
            </a:r>
          </a:p>
          <a:p>
            <a:pPr marL="267970" indent="-267970">
              <a:buFont typeface="Arial"/>
            </a:pPr>
            <a:r>
              <a:rPr lang="en-GB" sz="2200">
                <a:ea typeface="+mn-lt"/>
                <a:cs typeface="+mn-lt"/>
              </a:rPr>
              <a:t>What did you learn about repeating a section of your algorithm?</a:t>
            </a:r>
          </a:p>
          <a:p>
            <a:pPr marL="267970" indent="-267970">
              <a:buFont typeface="Arial"/>
            </a:pPr>
            <a:r>
              <a:rPr lang="en-GB" sz="2200">
                <a:ea typeface="+mn-lt"/>
                <a:cs typeface="+mn-lt"/>
              </a:rPr>
              <a:t>What did you learn about using 'if' statements?</a:t>
            </a:r>
          </a:p>
          <a:p>
            <a:pPr marL="267970" indent="-267970">
              <a:buFont typeface="Arial"/>
            </a:pPr>
            <a:r>
              <a:rPr lang="en-GB" sz="2200">
                <a:ea typeface="+mn-lt"/>
                <a:cs typeface="+mn-lt"/>
              </a:rPr>
              <a:t>What was the most challenging part of this activity?</a:t>
            </a:r>
            <a:endParaRPr lang="en-GB" sz="2200">
              <a:solidFill>
                <a:srgbClr val="00A7B5"/>
              </a:solidFill>
              <a:cs typeface="Arial"/>
            </a:endParaRPr>
          </a:p>
        </p:txBody>
      </p:sp>
      <p:sp>
        <p:nvSpPr>
          <p:cNvPr id="11" name="TextBox 10">
            <a:extLst>
              <a:ext uri="{FF2B5EF4-FFF2-40B4-BE49-F238E27FC236}">
                <a16:creationId xmlns:a16="http://schemas.microsoft.com/office/drawing/2014/main" id="{CFD5C2D7-7E3B-274B-A45C-42E17A878D1E}"/>
              </a:ext>
            </a:extLst>
          </p:cNvPr>
          <p:cNvSpPr txBox="1"/>
          <p:nvPr/>
        </p:nvSpPr>
        <p:spPr>
          <a:xfrm>
            <a:off x="8598004" y="1833581"/>
            <a:ext cx="2890863" cy="369332"/>
          </a:xfrm>
          <a:prstGeom prst="rect">
            <a:avLst/>
          </a:prstGeom>
          <a:noFill/>
        </p:spPr>
        <p:txBody>
          <a:bodyPr wrap="square">
            <a:spAutoFit/>
          </a:bodyPr>
          <a:lstStyle/>
          <a:p>
            <a:pPr marL="269875" lvl="1" indent="0">
              <a:lnSpc>
                <a:spcPct val="100000"/>
              </a:lnSpc>
              <a:spcBef>
                <a:spcPts val="0"/>
              </a:spcBef>
              <a:spcAft>
                <a:spcPts val="600"/>
              </a:spcAft>
              <a:buNone/>
            </a:pPr>
            <a:r>
              <a:rPr lang="en-GB" sz="1800">
                <a:solidFill>
                  <a:schemeClr val="bg2"/>
                </a:solidFill>
              </a:rPr>
              <a:t>*KS2 curriculum terms </a:t>
            </a:r>
          </a:p>
        </p:txBody>
      </p:sp>
      <p:sp>
        <p:nvSpPr>
          <p:cNvPr id="17" name="Text Box 2">
            <a:extLst>
              <a:ext uri="{FF2B5EF4-FFF2-40B4-BE49-F238E27FC236}">
                <a16:creationId xmlns:a16="http://schemas.microsoft.com/office/drawing/2014/main" id="{F5F4898B-E7E0-0045-97DD-BE310513DB32}"/>
              </a:ext>
            </a:extLst>
          </p:cNvPr>
          <p:cNvSpPr txBox="1">
            <a:spLocks noChangeArrowheads="1"/>
          </p:cNvSpPr>
          <p:nvPr/>
        </p:nvSpPr>
        <p:spPr bwMode="auto">
          <a:xfrm>
            <a:off x="9679000" y="3575859"/>
            <a:ext cx="938662" cy="152120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8000">
                <a:solidFill>
                  <a:srgbClr val="FE8E1D"/>
                </a:solidFill>
                <a:effectLst/>
                <a:latin typeface="Arial Rounded MT Bold" panose="020F0704030504030204" pitchFamily="34" charset="0"/>
                <a:ea typeface="Times New Roman" panose="02020603050405020304" pitchFamily="18" charset="0"/>
                <a:cs typeface="Times New Roman" panose="02020603050405020304" pitchFamily="18" charset="0"/>
              </a:rPr>
              <a:t>?</a:t>
            </a:r>
            <a:endParaRPr lang="en-GB" sz="80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8" name="Text Box 2">
            <a:extLst>
              <a:ext uri="{FF2B5EF4-FFF2-40B4-BE49-F238E27FC236}">
                <a16:creationId xmlns:a16="http://schemas.microsoft.com/office/drawing/2014/main" id="{A85A8540-A155-1D4B-A3AC-2431ABC9A637}"/>
              </a:ext>
            </a:extLst>
          </p:cNvPr>
          <p:cNvSpPr txBox="1">
            <a:spLocks noChangeArrowheads="1"/>
          </p:cNvSpPr>
          <p:nvPr/>
        </p:nvSpPr>
        <p:spPr bwMode="auto">
          <a:xfrm>
            <a:off x="10111003" y="4262099"/>
            <a:ext cx="938662" cy="152120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9600">
                <a:solidFill>
                  <a:srgbClr val="FE8E1D"/>
                </a:solidFill>
                <a:effectLst/>
                <a:latin typeface="Arial Rounded MT Bold" panose="020F0704030504030204" pitchFamily="34" charset="0"/>
                <a:ea typeface="Times New Roman" panose="02020603050405020304" pitchFamily="18" charset="0"/>
                <a:cs typeface="Times New Roman" panose="02020603050405020304" pitchFamily="18" charset="0"/>
              </a:rPr>
              <a:t>?</a:t>
            </a:r>
            <a:endParaRPr lang="en-GB" sz="960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9" name="Text Box 2">
            <a:extLst>
              <a:ext uri="{FF2B5EF4-FFF2-40B4-BE49-F238E27FC236}">
                <a16:creationId xmlns:a16="http://schemas.microsoft.com/office/drawing/2014/main" id="{0E1125B6-CCB6-6141-B234-DBD8F81B86B2}"/>
              </a:ext>
            </a:extLst>
          </p:cNvPr>
          <p:cNvSpPr txBox="1">
            <a:spLocks noChangeArrowheads="1"/>
          </p:cNvSpPr>
          <p:nvPr/>
        </p:nvSpPr>
        <p:spPr bwMode="auto">
          <a:xfrm>
            <a:off x="9172341" y="4283505"/>
            <a:ext cx="938662" cy="152120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13800">
                <a:solidFill>
                  <a:srgbClr val="FE8E1D"/>
                </a:solidFill>
                <a:effectLst/>
                <a:latin typeface="Arial Rounded MT Bold" panose="020F0704030504030204" pitchFamily="34" charset="0"/>
                <a:ea typeface="Times New Roman" panose="02020603050405020304" pitchFamily="18" charset="0"/>
                <a:cs typeface="Times New Roman" panose="02020603050405020304" pitchFamily="18" charset="0"/>
              </a:rPr>
              <a:t>?</a:t>
            </a:r>
            <a:endParaRPr lang="en-GB" sz="200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454583"/>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8120D-51BC-4E49-87AE-D41186FEC6CC}"/>
              </a:ext>
            </a:extLst>
          </p:cNvPr>
          <p:cNvSpPr>
            <a:spLocks noGrp="1"/>
          </p:cNvSpPr>
          <p:nvPr>
            <p:ph type="title"/>
          </p:nvPr>
        </p:nvSpPr>
        <p:spPr/>
        <p:txBody>
          <a:bodyPr/>
          <a:lstStyle/>
          <a:p>
            <a:r>
              <a:rPr lang="en-GB"/>
              <a:t>Plenary definition answers</a:t>
            </a:r>
          </a:p>
        </p:txBody>
      </p:sp>
      <p:sp>
        <p:nvSpPr>
          <p:cNvPr id="3" name="Content Placeholder 2">
            <a:extLst>
              <a:ext uri="{FF2B5EF4-FFF2-40B4-BE49-F238E27FC236}">
                <a16:creationId xmlns:a16="http://schemas.microsoft.com/office/drawing/2014/main" id="{D4F383BE-F59E-4974-8503-AE9DC54F4A0F}"/>
              </a:ext>
            </a:extLst>
          </p:cNvPr>
          <p:cNvSpPr>
            <a:spLocks noGrp="1"/>
          </p:cNvSpPr>
          <p:nvPr>
            <p:ph idx="4294967295"/>
          </p:nvPr>
        </p:nvSpPr>
        <p:spPr>
          <a:xfrm>
            <a:off x="760288" y="1765003"/>
            <a:ext cx="10853623" cy="4697442"/>
          </a:xfrm>
          <a:prstGeom prst="rect">
            <a:avLst/>
          </a:prstGeom>
        </p:spPr>
        <p:txBody>
          <a:bodyPr>
            <a:noAutofit/>
          </a:bodyPr>
          <a:lstStyle/>
          <a:p>
            <a:pPr marL="0" indent="0">
              <a:lnSpc>
                <a:spcPct val="100000"/>
              </a:lnSpc>
              <a:spcBef>
                <a:spcPts val="600"/>
              </a:spcBef>
              <a:spcAft>
                <a:spcPts val="600"/>
              </a:spcAft>
              <a:buNone/>
            </a:pPr>
            <a:r>
              <a:rPr lang="en-GB" sz="2400">
                <a:solidFill>
                  <a:schemeClr val="accent2"/>
                </a:solidFill>
                <a:latin typeface="+mj-lt"/>
              </a:rPr>
              <a:t>Here are our definitions of the key words:</a:t>
            </a:r>
            <a:endParaRPr lang="en-GB" sz="2400"/>
          </a:p>
          <a:p>
            <a:pPr marL="184150" lvl="1" indent="0">
              <a:lnSpc>
                <a:spcPct val="135000"/>
              </a:lnSpc>
              <a:spcBef>
                <a:spcPts val="0"/>
              </a:spcBef>
              <a:buNone/>
              <a:tabLst>
                <a:tab pos="2033588" algn="l"/>
              </a:tabLst>
            </a:pPr>
            <a:r>
              <a:rPr lang="en-GB" sz="2200">
                <a:solidFill>
                  <a:schemeClr val="bg2"/>
                </a:solidFill>
                <a:latin typeface="+mn-lt"/>
              </a:rPr>
              <a:t>algorithm</a:t>
            </a:r>
            <a:r>
              <a:rPr lang="en-GB" sz="2200">
                <a:solidFill>
                  <a:schemeClr val="bg2"/>
                </a:solidFill>
              </a:rPr>
              <a:t>	</a:t>
            </a:r>
            <a:r>
              <a:rPr lang="en-GB" sz="2200">
                <a:solidFill>
                  <a:schemeClr val="bg1"/>
                </a:solidFill>
              </a:rPr>
              <a:t>a </a:t>
            </a:r>
            <a:r>
              <a:rPr lang="en-GB" sz="2200">
                <a:ea typeface="Times New Roman" panose="02020603050405020304" pitchFamily="18" charset="0"/>
              </a:rPr>
              <a:t>step-by-step set of instructions</a:t>
            </a:r>
          </a:p>
          <a:p>
            <a:pPr marL="184150" lvl="1" indent="0">
              <a:lnSpc>
                <a:spcPct val="135000"/>
              </a:lnSpc>
              <a:spcBef>
                <a:spcPts val="0"/>
              </a:spcBef>
              <a:buNone/>
              <a:tabLst>
                <a:tab pos="2033588" algn="l"/>
              </a:tabLst>
            </a:pPr>
            <a:r>
              <a:rPr lang="en-GB" sz="2200">
                <a:solidFill>
                  <a:schemeClr val="bg2"/>
                </a:solidFill>
                <a:latin typeface="+mn-lt"/>
                <a:ea typeface="Times New Roman" panose="02020603050405020304" pitchFamily="18" charset="0"/>
              </a:rPr>
              <a:t>design	</a:t>
            </a:r>
            <a:r>
              <a:rPr lang="en-GB" sz="2200">
                <a:ea typeface="Times New Roman" panose="02020603050405020304" pitchFamily="18" charset="0"/>
              </a:rPr>
              <a:t>when you think things through before you start</a:t>
            </a:r>
          </a:p>
          <a:p>
            <a:pPr marL="184150" lvl="1" indent="0">
              <a:lnSpc>
                <a:spcPct val="135000"/>
              </a:lnSpc>
              <a:spcBef>
                <a:spcPts val="0"/>
              </a:spcBef>
              <a:buNone/>
              <a:tabLst>
                <a:tab pos="2033588" algn="l"/>
              </a:tabLst>
            </a:pPr>
            <a:r>
              <a:rPr lang="en-GB" sz="2200">
                <a:solidFill>
                  <a:schemeClr val="bg2"/>
                </a:solidFill>
                <a:latin typeface="+mn-lt"/>
              </a:rPr>
              <a:t>test	</a:t>
            </a:r>
            <a:r>
              <a:rPr lang="en-GB" sz="2200">
                <a:ea typeface="Times New Roman" panose="02020603050405020304" pitchFamily="18" charset="0"/>
              </a:rPr>
              <a:t>when you see if everything works</a:t>
            </a:r>
          </a:p>
          <a:p>
            <a:pPr marL="184150" lvl="1" indent="0">
              <a:lnSpc>
                <a:spcPct val="135000"/>
              </a:lnSpc>
              <a:spcBef>
                <a:spcPts val="0"/>
              </a:spcBef>
              <a:buNone/>
              <a:tabLst>
                <a:tab pos="2033588" algn="l"/>
              </a:tabLst>
            </a:pPr>
            <a:r>
              <a:rPr lang="en-GB" sz="2200">
                <a:solidFill>
                  <a:schemeClr val="bg2"/>
                </a:solidFill>
              </a:rPr>
              <a:t>debug	</a:t>
            </a:r>
            <a:r>
              <a:rPr lang="en-GB" sz="2200">
                <a:ea typeface="Times New Roman" panose="02020603050405020304" pitchFamily="18" charset="0"/>
              </a:rPr>
              <a:t>trying different things until you get what you hoped for</a:t>
            </a:r>
          </a:p>
          <a:p>
            <a:pPr marL="184150" lvl="1" indent="0">
              <a:lnSpc>
                <a:spcPct val="135000"/>
              </a:lnSpc>
              <a:spcBef>
                <a:spcPts val="0"/>
              </a:spcBef>
              <a:buNone/>
              <a:tabLst>
                <a:tab pos="2033588" algn="l"/>
              </a:tabLst>
            </a:pPr>
            <a:r>
              <a:rPr lang="en-GB" sz="2200">
                <a:solidFill>
                  <a:schemeClr val="bg2"/>
                </a:solidFill>
              </a:rPr>
              <a:t>variable	</a:t>
            </a:r>
            <a:r>
              <a:rPr lang="en-GB" sz="2200"/>
              <a:t>the place in an algorithm where you put information to use again</a:t>
            </a:r>
          </a:p>
          <a:p>
            <a:pPr marL="184150" lvl="1" indent="0">
              <a:lnSpc>
                <a:spcPct val="135000"/>
              </a:lnSpc>
              <a:spcBef>
                <a:spcPts val="0"/>
              </a:spcBef>
              <a:buNone/>
              <a:tabLst>
                <a:tab pos="2033588" algn="l"/>
              </a:tabLst>
            </a:pPr>
            <a:r>
              <a:rPr lang="en-GB" sz="2200">
                <a:solidFill>
                  <a:schemeClr val="bg2"/>
                </a:solidFill>
              </a:rPr>
              <a:t>repetition	</a:t>
            </a:r>
            <a:r>
              <a:rPr lang="en-GB" sz="2200">
                <a:ea typeface="Times New Roman" panose="02020603050405020304" pitchFamily="18" charset="0"/>
              </a:rPr>
              <a:t>the process of looping or repeating sections of an algorithm</a:t>
            </a:r>
          </a:p>
          <a:p>
            <a:pPr marL="184150" lvl="1" indent="0">
              <a:lnSpc>
                <a:spcPct val="135000"/>
              </a:lnSpc>
              <a:spcBef>
                <a:spcPts val="0"/>
              </a:spcBef>
              <a:buNone/>
              <a:tabLst>
                <a:tab pos="2033588" algn="l"/>
              </a:tabLst>
            </a:pPr>
            <a:r>
              <a:rPr lang="en-GB" sz="2200">
                <a:solidFill>
                  <a:schemeClr val="bg2"/>
                </a:solidFill>
                <a:ea typeface="Times New Roman" panose="02020603050405020304" pitchFamily="18" charset="0"/>
              </a:rPr>
              <a:t>selection	</a:t>
            </a:r>
            <a:r>
              <a:rPr lang="en-GB" sz="2200"/>
              <a:t>making a choice/decision depending on information available</a:t>
            </a:r>
            <a:endParaRPr lang="en-GB" sz="2200">
              <a:solidFill>
                <a:schemeClr val="bg2"/>
              </a:solidFill>
              <a:ea typeface="Times New Roman" panose="02020603050405020304" pitchFamily="18" charset="0"/>
            </a:endParaRPr>
          </a:p>
          <a:p>
            <a:pPr marL="184150" lvl="1" indent="0">
              <a:lnSpc>
                <a:spcPct val="135000"/>
              </a:lnSpc>
              <a:spcBef>
                <a:spcPts val="0"/>
              </a:spcBef>
              <a:buNone/>
              <a:tabLst>
                <a:tab pos="2033588" algn="l"/>
              </a:tabLst>
            </a:pPr>
            <a:r>
              <a:rPr lang="en-GB" sz="2200">
                <a:solidFill>
                  <a:schemeClr val="bg2"/>
                </a:solidFill>
              </a:rPr>
              <a:t>input/output	</a:t>
            </a:r>
            <a:r>
              <a:rPr lang="en-GB" sz="2200"/>
              <a:t>when you have something that comes into or out of the algorithm</a:t>
            </a:r>
          </a:p>
          <a:p>
            <a:pPr marL="184150" lvl="1" indent="0">
              <a:lnSpc>
                <a:spcPct val="135000"/>
              </a:lnSpc>
              <a:spcBef>
                <a:spcPts val="0"/>
              </a:spcBef>
              <a:buNone/>
              <a:tabLst>
                <a:tab pos="2033588" algn="l"/>
              </a:tabLst>
            </a:pPr>
            <a:r>
              <a:rPr lang="en-GB" sz="2200">
                <a:solidFill>
                  <a:schemeClr val="bg2"/>
                </a:solidFill>
              </a:rPr>
              <a:t>initialisation	</a:t>
            </a:r>
            <a:r>
              <a:rPr lang="en-GB" sz="2200"/>
              <a:t>a section of an algorithm that is at the start, usually resetting things</a:t>
            </a:r>
            <a:endParaRPr lang="en-GB" sz="2400">
              <a:solidFill>
                <a:schemeClr val="bg2"/>
              </a:solidFill>
            </a:endParaRPr>
          </a:p>
          <a:p>
            <a:pPr marL="269875" lvl="1" indent="0">
              <a:lnSpc>
                <a:spcPct val="100000"/>
              </a:lnSpc>
              <a:spcBef>
                <a:spcPts val="0"/>
              </a:spcBef>
              <a:spcAft>
                <a:spcPts val="600"/>
              </a:spcAft>
              <a:buNone/>
            </a:pPr>
            <a:endParaRPr lang="en-GB" sz="2400">
              <a:solidFill>
                <a:schemeClr val="bg2"/>
              </a:solidFill>
              <a:latin typeface="+mn-lt"/>
            </a:endParaRPr>
          </a:p>
          <a:p>
            <a:pPr marL="0" indent="0">
              <a:lnSpc>
                <a:spcPct val="100000"/>
              </a:lnSpc>
              <a:spcBef>
                <a:spcPts val="0"/>
              </a:spcBef>
              <a:spcAft>
                <a:spcPts val="600"/>
              </a:spcAft>
              <a:buNone/>
            </a:pPr>
            <a:endParaRPr lang="en-GB" sz="2400">
              <a:ea typeface="Calibri" panose="020F0502020204030204" pitchFamily="34"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1AF0F596-9D39-411B-B358-721B5D54B954}"/>
              </a:ext>
            </a:extLst>
          </p:cNvPr>
          <p:cNvSpPr/>
          <p:nvPr/>
        </p:nvSpPr>
        <p:spPr>
          <a:xfrm>
            <a:off x="503434" y="1552166"/>
            <a:ext cx="11110477" cy="4910279"/>
          </a:xfrm>
          <a:prstGeom prst="roundRect">
            <a:avLst>
              <a:gd name="adj" fmla="val 4936"/>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81460655"/>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F642B9-E1FC-4F07-A6CE-8899E5DF72C4}"/>
              </a:ext>
            </a:extLst>
          </p:cNvPr>
          <p:cNvSpPr txBox="1"/>
          <p:nvPr/>
        </p:nvSpPr>
        <p:spPr>
          <a:xfrm>
            <a:off x="5218121" y="3223274"/>
            <a:ext cx="6230678" cy="2401683"/>
          </a:xfrm>
          <a:prstGeom prst="rect">
            <a:avLst/>
          </a:prstGeom>
          <a:noFill/>
        </p:spPr>
        <p:txBody>
          <a:bodyPr wrap="square" rtlCol="0">
            <a:spAutoFit/>
          </a:bodyPr>
          <a:lstStyle/>
          <a:p>
            <a:r>
              <a:rPr lang="en-GB" sz="2200">
                <a:solidFill>
                  <a:schemeClr val="bg2"/>
                </a:solidFill>
                <a:latin typeface="Arial Rounded MT Bold" panose="020F0704030504030204" pitchFamily="34" charset="77"/>
              </a:rPr>
              <a:t>If you’d like more information on how we inspire the tech innovators of the future, get in touch and Get with the Program!</a:t>
            </a:r>
          </a:p>
          <a:p>
            <a:endParaRPr lang="en-GB" sz="200">
              <a:solidFill>
                <a:schemeClr val="bg2"/>
              </a:solidFill>
              <a:latin typeface="Arial Rounded MT Bold" panose="020F0704030504030204" pitchFamily="34" charset="77"/>
            </a:endParaRPr>
          </a:p>
          <a:p>
            <a:pPr>
              <a:lnSpc>
                <a:spcPct val="90000"/>
              </a:lnSpc>
              <a:spcBef>
                <a:spcPts val="1000"/>
              </a:spcBef>
              <a:buClr>
                <a:schemeClr val="accent2"/>
              </a:buClr>
            </a:pPr>
            <a:r>
              <a:rPr lang="en-GB" sz="2200" u="sng">
                <a:solidFill>
                  <a:schemeClr val="bg2"/>
                </a:solidFill>
                <a:latin typeface="Arial Rounded MT Bold" panose="020F0704030504030204" pitchFamily="34" charset="77"/>
                <a:hlinkClick r:id="" action="ppaction://noaction">
                  <a:extLst>
                    <a:ext uri="{A12FA001-AC4F-418D-AE19-62706E023703}">
                      <ahyp:hlinkClr xmlns:ahyp="http://schemas.microsoft.com/office/drawing/2018/hyperlinkcolor" val="tx"/>
                    </a:ext>
                  </a:extLst>
                </a:hlinkClick>
              </a:rPr>
              <a:t>www.getwiththeprogram.org.uk</a:t>
            </a:r>
          </a:p>
          <a:p>
            <a:pPr>
              <a:lnSpc>
                <a:spcPct val="90000"/>
              </a:lnSpc>
              <a:spcBef>
                <a:spcPts val="1000"/>
              </a:spcBef>
              <a:buClr>
                <a:schemeClr val="accent2"/>
              </a:buClr>
            </a:pPr>
            <a:r>
              <a:rPr lang="en-GB" sz="2200" u="sng">
                <a:solidFill>
                  <a:schemeClr val="bg2"/>
                </a:solidFill>
                <a:latin typeface="Arial Rounded MT Bold" panose="020F0704030504030204" pitchFamily="34" charset="77"/>
                <a:hlinkClick r:id="" action="ppaction://noaction">
                  <a:extLst>
                    <a:ext uri="{A12FA001-AC4F-418D-AE19-62706E023703}">
                      <ahyp:hlinkClr xmlns:ahyp="http://schemas.microsoft.com/office/drawing/2018/hyperlinkcolor" val="tx"/>
                    </a:ext>
                  </a:extLst>
                </a:hlinkClick>
              </a:rPr>
              <a:t>getintouch@getwiththeprogram.org.uk</a:t>
            </a:r>
            <a:endParaRPr lang="en-GB" sz="2200" u="sng">
              <a:solidFill>
                <a:schemeClr val="bg2"/>
              </a:solidFill>
              <a:latin typeface="Arial Rounded MT Bold" panose="020F0704030504030204" pitchFamily="34" charset="77"/>
            </a:endParaRPr>
          </a:p>
          <a:p>
            <a:endParaRPr lang="en-GB" sz="2400">
              <a:solidFill>
                <a:schemeClr val="bg1"/>
              </a:solidFill>
              <a:latin typeface="Arial Rounded MT Bold" panose="020F0704030504030204" pitchFamily="34" charset="77"/>
            </a:endParaRPr>
          </a:p>
        </p:txBody>
      </p:sp>
      <p:pic>
        <p:nvPicPr>
          <p:cNvPr id="6" name="Picture 5">
            <a:hlinkClick r:id="rId3"/>
            <a:extLst>
              <a:ext uri="{FF2B5EF4-FFF2-40B4-BE49-F238E27FC236}">
                <a16:creationId xmlns:a16="http://schemas.microsoft.com/office/drawing/2014/main" id="{D1BF09EA-2B9B-476C-96B4-026E70B32948}"/>
              </a:ext>
            </a:extLst>
          </p:cNvPr>
          <p:cNvPicPr>
            <a:picLocks noChangeAspect="1"/>
          </p:cNvPicPr>
          <p:nvPr/>
        </p:nvPicPr>
        <p:blipFill>
          <a:blip r:embed="rId4">
            <a:duotone>
              <a:schemeClr val="bg2">
                <a:shade val="45000"/>
                <a:satMod val="135000"/>
              </a:schemeClr>
              <a:prstClr val="white"/>
            </a:duotone>
          </a:blip>
          <a:stretch>
            <a:fillRect/>
          </a:stretch>
        </p:blipFill>
        <p:spPr>
          <a:xfrm>
            <a:off x="5331660" y="5312433"/>
            <a:ext cx="495300" cy="495300"/>
          </a:xfrm>
          <a:prstGeom prst="rect">
            <a:avLst/>
          </a:prstGeom>
          <a:solidFill>
            <a:schemeClr val="bg2"/>
          </a:solidFill>
        </p:spPr>
      </p:pic>
      <p:sp>
        <p:nvSpPr>
          <p:cNvPr id="7" name="AutoShape 4" descr="facebook">
            <a:extLst>
              <a:ext uri="{FF2B5EF4-FFF2-40B4-BE49-F238E27FC236}">
                <a16:creationId xmlns:a16="http://schemas.microsoft.com/office/drawing/2014/main" id="{56EE37D7-A6D6-4096-A14B-0DB268A048DE}"/>
              </a:ext>
            </a:extLst>
          </p:cNvPr>
          <p:cNvSpPr>
            <a:spLocks noChangeAspect="1" noChangeArrowheads="1"/>
          </p:cNvSpPr>
          <p:nvPr/>
        </p:nvSpPr>
        <p:spPr bwMode="auto">
          <a:xfrm>
            <a:off x="7490637" y="2918474"/>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pic>
        <p:nvPicPr>
          <p:cNvPr id="8" name="Picture 7">
            <a:hlinkClick r:id="rId5"/>
            <a:extLst>
              <a:ext uri="{FF2B5EF4-FFF2-40B4-BE49-F238E27FC236}">
                <a16:creationId xmlns:a16="http://schemas.microsoft.com/office/drawing/2014/main" id="{AFAA2595-6D24-4A86-A7F5-6158EE2C72EA}"/>
              </a:ext>
            </a:extLst>
          </p:cNvPr>
          <p:cNvPicPr>
            <a:picLocks noChangeAspect="1"/>
          </p:cNvPicPr>
          <p:nvPr/>
        </p:nvPicPr>
        <p:blipFill>
          <a:blip r:embed="rId6">
            <a:duotone>
              <a:schemeClr val="bg2">
                <a:shade val="45000"/>
                <a:satMod val="135000"/>
              </a:schemeClr>
              <a:prstClr val="white"/>
            </a:duotone>
          </a:blip>
          <a:stretch>
            <a:fillRect/>
          </a:stretch>
        </p:blipFill>
        <p:spPr>
          <a:xfrm>
            <a:off x="6006519" y="5312433"/>
            <a:ext cx="495300" cy="495300"/>
          </a:xfrm>
          <a:prstGeom prst="rect">
            <a:avLst/>
          </a:prstGeom>
        </p:spPr>
      </p:pic>
      <p:pic>
        <p:nvPicPr>
          <p:cNvPr id="9" name="Picture 8">
            <a:hlinkClick r:id="rId7"/>
            <a:extLst>
              <a:ext uri="{FF2B5EF4-FFF2-40B4-BE49-F238E27FC236}">
                <a16:creationId xmlns:a16="http://schemas.microsoft.com/office/drawing/2014/main" id="{DFBB10CB-8F10-459B-8C61-2055B5A589C2}"/>
              </a:ext>
            </a:extLst>
          </p:cNvPr>
          <p:cNvPicPr>
            <a:picLocks noChangeAspect="1"/>
          </p:cNvPicPr>
          <p:nvPr/>
        </p:nvPicPr>
        <p:blipFill>
          <a:blip r:embed="rId8">
            <a:duotone>
              <a:schemeClr val="bg2">
                <a:shade val="45000"/>
                <a:satMod val="135000"/>
              </a:schemeClr>
              <a:prstClr val="white"/>
            </a:duotone>
          </a:blip>
          <a:stretch>
            <a:fillRect/>
          </a:stretch>
        </p:blipFill>
        <p:spPr>
          <a:xfrm>
            <a:off x="6671794" y="5312433"/>
            <a:ext cx="495300" cy="495300"/>
          </a:xfrm>
          <a:prstGeom prst="rect">
            <a:avLst/>
          </a:prstGeom>
        </p:spPr>
      </p:pic>
      <p:sp>
        <p:nvSpPr>
          <p:cNvPr id="10" name="Rectangle: Rounded Corners 9">
            <a:extLst>
              <a:ext uri="{FF2B5EF4-FFF2-40B4-BE49-F238E27FC236}">
                <a16:creationId xmlns:a16="http://schemas.microsoft.com/office/drawing/2014/main" id="{25FDB239-5A50-47DB-BC91-6A7593ADBF22}"/>
              </a:ext>
            </a:extLst>
          </p:cNvPr>
          <p:cNvSpPr/>
          <p:nvPr/>
        </p:nvSpPr>
        <p:spPr>
          <a:xfrm>
            <a:off x="5095212" y="3046893"/>
            <a:ext cx="6476497" cy="3035827"/>
          </a:xfrm>
          <a:prstGeom prst="roundRect">
            <a:avLst>
              <a:gd name="adj" fmla="val 4589"/>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grpSp>
        <p:nvGrpSpPr>
          <p:cNvPr id="2" name="Group 1">
            <a:extLst>
              <a:ext uri="{FF2B5EF4-FFF2-40B4-BE49-F238E27FC236}">
                <a16:creationId xmlns:a16="http://schemas.microsoft.com/office/drawing/2014/main" id="{85074666-2B32-B42C-9045-74559DECFA51}"/>
              </a:ext>
            </a:extLst>
          </p:cNvPr>
          <p:cNvGrpSpPr/>
          <p:nvPr/>
        </p:nvGrpSpPr>
        <p:grpSpPr>
          <a:xfrm>
            <a:off x="-45734" y="1"/>
            <a:ext cx="4577812" cy="6872288"/>
            <a:chOff x="-45734" y="1"/>
            <a:chExt cx="4577812" cy="6872288"/>
          </a:xfrm>
        </p:grpSpPr>
        <p:pic>
          <p:nvPicPr>
            <p:cNvPr id="13" name="Picture 12">
              <a:extLst>
                <a:ext uri="{FF2B5EF4-FFF2-40B4-BE49-F238E27FC236}">
                  <a16:creationId xmlns:a16="http://schemas.microsoft.com/office/drawing/2014/main" id="{924A5A41-533C-0343-8121-CF06EADB7991}"/>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45734" y="1"/>
              <a:ext cx="4577812" cy="6872288"/>
            </a:xfrm>
            <a:prstGeom prst="rect">
              <a:avLst/>
            </a:prstGeom>
            <a:effectLst/>
          </p:spPr>
        </p:pic>
        <p:pic>
          <p:nvPicPr>
            <p:cNvPr id="14" name="Picture 13" descr="Logo, icon&#10;&#10;Description automatically generated">
              <a:extLst>
                <a:ext uri="{FF2B5EF4-FFF2-40B4-BE49-F238E27FC236}">
                  <a16:creationId xmlns:a16="http://schemas.microsoft.com/office/drawing/2014/main" id="{5B111E7D-1034-5D43-A3CA-6BEF6FD6D0A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385645" y="3188970"/>
              <a:ext cx="1691640" cy="1691640"/>
            </a:xfrm>
            <a:prstGeom prst="rect">
              <a:avLst/>
            </a:prstGeom>
          </p:spPr>
        </p:pic>
      </p:grpSp>
      <p:sp>
        <p:nvSpPr>
          <p:cNvPr id="3" name="TextBox 2">
            <a:extLst>
              <a:ext uri="{FF2B5EF4-FFF2-40B4-BE49-F238E27FC236}">
                <a16:creationId xmlns:a16="http://schemas.microsoft.com/office/drawing/2014/main" id="{FD021268-46BD-17C9-887E-9D50620204C4}"/>
              </a:ext>
            </a:extLst>
          </p:cNvPr>
          <p:cNvSpPr txBox="1"/>
          <p:nvPr/>
        </p:nvSpPr>
        <p:spPr>
          <a:xfrm>
            <a:off x="5038563" y="6196290"/>
            <a:ext cx="6805435" cy="492443"/>
          </a:xfrm>
          <a:prstGeom prst="rect">
            <a:avLst/>
          </a:prstGeom>
          <a:noFill/>
        </p:spPr>
        <p:txBody>
          <a:bodyPr wrap="square" rtlCol="0">
            <a:spAutoFit/>
          </a:bodyPr>
          <a:lstStyle/>
          <a:p>
            <a:r>
              <a:rPr lang="en-GB" sz="1300">
                <a:solidFill>
                  <a:schemeClr val="bg1"/>
                </a:solidFill>
              </a:rPr>
              <a:t>Scratch is a project of the Scratch Foundation, in collaboration with the Lifelong Kindergarten Group at the MIT Media Lab. It is available for free at https://</a:t>
            </a:r>
            <a:r>
              <a:rPr lang="en-GB" sz="1300" err="1">
                <a:solidFill>
                  <a:schemeClr val="bg1"/>
                </a:solidFill>
              </a:rPr>
              <a:t>scratch.mit.edu</a:t>
            </a:r>
            <a:endParaRPr lang="en-GB" sz="1300">
              <a:solidFill>
                <a:schemeClr val="bg1"/>
              </a:solidFill>
            </a:endParaRPr>
          </a:p>
        </p:txBody>
      </p:sp>
      <p:pic>
        <p:nvPicPr>
          <p:cNvPr id="4" name="Picture 3">
            <a:extLst>
              <a:ext uri="{FF2B5EF4-FFF2-40B4-BE49-F238E27FC236}">
                <a16:creationId xmlns:a16="http://schemas.microsoft.com/office/drawing/2014/main" id="{4CA44034-9AC4-8BEB-188B-1A1E3F9DBF4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095713" y="886595"/>
            <a:ext cx="3882135" cy="1838099"/>
          </a:xfrm>
          <a:prstGeom prst="rect">
            <a:avLst/>
          </a:prstGeom>
        </p:spPr>
      </p:pic>
    </p:spTree>
    <p:extLst>
      <p:ext uri="{BB962C8B-B14F-4D97-AF65-F5344CB8AC3E}">
        <p14:creationId xmlns:p14="http://schemas.microsoft.com/office/powerpoint/2010/main" val="3058635567"/>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C78939-F500-4115-8846-FC035A2B4968}"/>
              </a:ext>
            </a:extLst>
          </p:cNvPr>
          <p:cNvSpPr>
            <a:spLocks noGrp="1"/>
          </p:cNvSpPr>
          <p:nvPr>
            <p:ph type="title"/>
          </p:nvPr>
        </p:nvSpPr>
        <p:spPr>
          <a:xfrm>
            <a:off x="368208" y="193528"/>
            <a:ext cx="8835950" cy="761132"/>
          </a:xfrm>
        </p:spPr>
        <p:txBody>
          <a:bodyPr/>
          <a:lstStyle/>
          <a:p>
            <a:pPr>
              <a:lnSpc>
                <a:spcPct val="100000"/>
              </a:lnSpc>
            </a:pPr>
            <a:r>
              <a:rPr lang="en-GB"/>
              <a:t>About this activity</a:t>
            </a:r>
          </a:p>
        </p:txBody>
      </p:sp>
      <p:sp>
        <p:nvSpPr>
          <p:cNvPr id="45" name="Rectangle: Rounded Corners 44">
            <a:extLst>
              <a:ext uri="{FF2B5EF4-FFF2-40B4-BE49-F238E27FC236}">
                <a16:creationId xmlns:a16="http://schemas.microsoft.com/office/drawing/2014/main" id="{026C8607-C6D1-48E3-BF94-7100542C413B}"/>
              </a:ext>
            </a:extLst>
          </p:cNvPr>
          <p:cNvSpPr/>
          <p:nvPr/>
        </p:nvSpPr>
        <p:spPr>
          <a:xfrm>
            <a:off x="479426" y="1536588"/>
            <a:ext cx="4478338" cy="5007570"/>
          </a:xfrm>
          <a:prstGeom prst="roundRect">
            <a:avLst>
              <a:gd name="adj" fmla="val 4663"/>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72000" rtlCol="0" anchor="t" anchorCtr="0"/>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2400">
                <a:solidFill>
                  <a:srgbClr val="FE8E1D"/>
                </a:solidFill>
                <a:latin typeface="+mj-lt"/>
              </a:rPr>
              <a:t>Can you make a robot moon rock sorting game?</a:t>
            </a:r>
            <a:endParaRPr kumimoji="0" lang="en-US" sz="2400" b="0" i="0" u="none" strike="noStrike" kern="1200" cap="none" spc="0" normalizeH="0" baseline="0" noProof="0">
              <a:ln>
                <a:noFill/>
              </a:ln>
              <a:solidFill>
                <a:srgbClr val="FFFFFF"/>
              </a:solidFill>
              <a:effectLst/>
              <a:uLnTx/>
              <a:uFillTx/>
              <a:latin typeface="+mj-lt"/>
              <a:ea typeface="+mn-ea"/>
              <a:cs typeface="+mn-cs"/>
            </a:endParaRPr>
          </a:p>
          <a:p>
            <a:pPr>
              <a:defRPr/>
            </a:pPr>
            <a:r>
              <a:rPr lang="en-GB">
                <a:solidFill>
                  <a:schemeClr val="bg1"/>
                </a:solidFill>
                <a:latin typeface="Arial" panose="020B0604020202020204" pitchFamily="34" charset="0"/>
                <a:ea typeface="Times New Roman" panose="02020603050405020304" pitchFamily="18" charset="0"/>
              </a:rPr>
              <a:t>Our Scratch robot is sorting moon rocks to take back to Earth and needs to work out which are the best ones for the journey. Can you use Scratch to design, test and debug an algorithm to help her do this?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8" name="Rectangle: Rounded Corners 7">
            <a:extLst>
              <a:ext uri="{FF2B5EF4-FFF2-40B4-BE49-F238E27FC236}">
                <a16:creationId xmlns:a16="http://schemas.microsoft.com/office/drawing/2014/main" id="{709FD89D-E4B6-4E4B-A62A-316E383590D3}"/>
              </a:ext>
            </a:extLst>
          </p:cNvPr>
          <p:cNvSpPr/>
          <p:nvPr/>
        </p:nvSpPr>
        <p:spPr>
          <a:xfrm>
            <a:off x="5312779" y="1536590"/>
            <a:ext cx="3976257" cy="1631332"/>
          </a:xfrm>
          <a:prstGeom prst="roundRect">
            <a:avLst>
              <a:gd name="adj" fmla="val 9666"/>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72000" rtlCol="0" anchor="t" anchorCtr="0"/>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FE8E1D"/>
                </a:solidFill>
                <a:effectLst/>
                <a:uLnTx/>
                <a:uFillTx/>
                <a:latin typeface="Arial Rounded MT Bold"/>
                <a:ea typeface="+mn-ea"/>
                <a:cs typeface="Arial" panose="020B0604020202020204" pitchFamily="34" charset="0"/>
              </a:rPr>
              <a:t>Learning intention:</a:t>
            </a:r>
            <a:endParaRPr kumimoji="0" lang="en-US" sz="1200" b="0" i="0" u="none" strike="noStrike" kern="1200" cap="none" spc="0" normalizeH="0" baseline="0" noProof="0">
              <a:ln>
                <a:noFill/>
              </a:ln>
              <a:solidFill>
                <a:srgbClr val="1E1E1E"/>
              </a:solidFill>
              <a:effectLst/>
              <a:uLnTx/>
              <a:uFillTx/>
              <a:latin typeface="Arial"/>
              <a:ea typeface="+mn-ea"/>
              <a:cs typeface="Arial" panose="020B0604020202020204" pitchFamily="34" charset="0"/>
            </a:endParaRPr>
          </a:p>
          <a:p>
            <a:pPr marL="285750" lvl="0" indent="-285750">
              <a:buFont typeface="Arial" panose="020B0604020202020204" pitchFamily="34" charset="0"/>
              <a:buChar char="•"/>
              <a:defRPr/>
            </a:pPr>
            <a:r>
              <a:rPr lang="en-GB">
                <a:solidFill>
                  <a:srgbClr val="00A7B5"/>
                </a:solidFill>
                <a:cs typeface="Arial" panose="020B0604020202020204" pitchFamily="34" charset="0"/>
              </a:rPr>
              <a:t>Design, test and debug an algorithm in Scratch to control a robot and sort moon rocks</a:t>
            </a:r>
          </a:p>
          <a:p>
            <a:endParaRPr lang="en-GB"/>
          </a:p>
        </p:txBody>
      </p:sp>
      <p:sp>
        <p:nvSpPr>
          <p:cNvPr id="9" name="Rectangle: Rounded Corners 8">
            <a:extLst>
              <a:ext uri="{FF2B5EF4-FFF2-40B4-BE49-F238E27FC236}">
                <a16:creationId xmlns:a16="http://schemas.microsoft.com/office/drawing/2014/main" id="{45E73390-46AD-4614-ADEF-C03BFA66B4DF}"/>
              </a:ext>
            </a:extLst>
          </p:cNvPr>
          <p:cNvSpPr/>
          <p:nvPr/>
        </p:nvSpPr>
        <p:spPr>
          <a:xfrm>
            <a:off x="5312779" y="3429000"/>
            <a:ext cx="3976257" cy="3115158"/>
          </a:xfrm>
          <a:prstGeom prst="roundRect">
            <a:avLst>
              <a:gd name="adj" fmla="val 6011"/>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72000" rtlCol="0" anchor="t" anchorCtr="0"/>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FE8E1D"/>
                </a:solidFill>
                <a:effectLst/>
                <a:uLnTx/>
                <a:uFillTx/>
                <a:latin typeface="Arial Rounded MT Bold"/>
                <a:ea typeface="+mn-ea"/>
                <a:cs typeface="+mn-cs"/>
              </a:rPr>
              <a:t>I can…</a:t>
            </a:r>
            <a:endParaRPr kumimoji="0" lang="en-US" sz="1200" b="0" i="0" u="none" strike="noStrike" kern="1200" cap="none" spc="0" normalizeH="0" baseline="0" noProof="0" dirty="0">
              <a:ln>
                <a:noFill/>
              </a:ln>
              <a:solidFill>
                <a:srgbClr val="FFFFFF"/>
              </a:solidFill>
              <a:effectLst/>
              <a:uLnTx/>
              <a:uFillTx/>
              <a:latin typeface="Arial"/>
              <a:ea typeface="+mn-ea"/>
              <a:cs typeface="+mn-cs"/>
            </a:endParaRPr>
          </a:p>
          <a:p>
            <a:pPr marL="285750" lvl="0" indent="-285750">
              <a:spcAft>
                <a:spcPts val="600"/>
              </a:spcAft>
              <a:buFont typeface="Arial" panose="020B0604020202020204" pitchFamily="34" charset="0"/>
              <a:buChar char="•"/>
              <a:defRPr/>
            </a:pPr>
            <a:r>
              <a:rPr lang="en-GB" sz="1500" dirty="0">
                <a:solidFill>
                  <a:srgbClr val="00A7B5"/>
                </a:solidFill>
              </a:rPr>
              <a:t>Design an algorithm to achieve a goal</a:t>
            </a:r>
          </a:p>
          <a:p>
            <a:pPr marL="285750" lvl="0" indent="-285750">
              <a:spcAft>
                <a:spcPts val="600"/>
              </a:spcAft>
              <a:buFont typeface="Arial" panose="020B0604020202020204" pitchFamily="34" charset="0"/>
              <a:buChar char="•"/>
              <a:defRPr/>
            </a:pPr>
            <a:r>
              <a:rPr lang="en-GB" sz="1500" dirty="0">
                <a:solidFill>
                  <a:srgbClr val="00A7B5"/>
                </a:solidFill>
              </a:rPr>
              <a:t>Test and debug an algorithm</a:t>
            </a:r>
          </a:p>
          <a:p>
            <a:pPr marL="285750" indent="-285750">
              <a:spcAft>
                <a:spcPts val="600"/>
              </a:spcAft>
              <a:buFont typeface="Arial" panose="020B0604020202020204" pitchFamily="34" charset="0"/>
              <a:buChar char="•"/>
              <a:defRPr/>
            </a:pPr>
            <a:r>
              <a:rPr lang="en-GB" sz="1500" dirty="0">
                <a:solidFill>
                  <a:srgbClr val="00A7B5"/>
                </a:solidFill>
              </a:rPr>
              <a:t>Include repetition and explain how it makes the algorithm more efficient</a:t>
            </a:r>
          </a:p>
          <a:p>
            <a:pPr marL="285750" indent="-285750">
              <a:spcAft>
                <a:spcPts val="600"/>
              </a:spcAft>
              <a:buFont typeface="Arial" panose="020B0604020202020204" pitchFamily="34" charset="0"/>
              <a:buChar char="•"/>
              <a:defRPr/>
            </a:pPr>
            <a:r>
              <a:rPr lang="en-GB" sz="1500" dirty="0">
                <a:solidFill>
                  <a:srgbClr val="00A7B5"/>
                </a:solidFill>
              </a:rPr>
              <a:t>Include selection in an algorithm</a:t>
            </a:r>
          </a:p>
          <a:p>
            <a:pPr marL="285750" lvl="0" indent="-285750">
              <a:spcAft>
                <a:spcPts val="600"/>
              </a:spcAft>
              <a:buFont typeface="Arial" panose="020B0604020202020204" pitchFamily="34" charset="0"/>
              <a:buChar char="•"/>
              <a:defRPr/>
            </a:pPr>
            <a:r>
              <a:rPr lang="en-GB" sz="1500" dirty="0">
                <a:solidFill>
                  <a:srgbClr val="00A7B5"/>
                </a:solidFill>
              </a:rPr>
              <a:t>Use examples of input and variables</a:t>
            </a:r>
          </a:p>
          <a:p>
            <a:pPr marL="285750" lvl="0" indent="-285750">
              <a:spcAft>
                <a:spcPts val="600"/>
              </a:spcAft>
              <a:buFont typeface="Arial" panose="020B0604020202020204" pitchFamily="34" charset="0"/>
              <a:buChar char="•"/>
              <a:defRPr/>
            </a:pPr>
            <a:r>
              <a:rPr lang="en-GB" sz="1500" dirty="0">
                <a:solidFill>
                  <a:srgbClr val="00A7B5"/>
                </a:solidFill>
              </a:rPr>
              <a:t>Understand the concept of initialisation</a:t>
            </a:r>
          </a:p>
        </p:txBody>
      </p:sp>
      <p:sp>
        <p:nvSpPr>
          <p:cNvPr id="12" name="TextBox 11">
            <a:extLst>
              <a:ext uri="{FF2B5EF4-FFF2-40B4-BE49-F238E27FC236}">
                <a16:creationId xmlns:a16="http://schemas.microsoft.com/office/drawing/2014/main" id="{EE741904-CF22-37C2-B1D5-81778439FE05}"/>
              </a:ext>
            </a:extLst>
          </p:cNvPr>
          <p:cNvSpPr txBox="1"/>
          <p:nvPr/>
        </p:nvSpPr>
        <p:spPr>
          <a:xfrm>
            <a:off x="9644317" y="6029457"/>
            <a:ext cx="2063527" cy="523220"/>
          </a:xfrm>
          <a:prstGeom prst="rect">
            <a:avLst/>
          </a:prstGeom>
          <a:noFill/>
        </p:spPr>
        <p:txBody>
          <a:bodyPr wrap="square" rtlCol="0">
            <a:spAutoFit/>
          </a:bodyPr>
          <a:lstStyle/>
          <a:p>
            <a:pPr algn="l"/>
            <a:r>
              <a:rPr lang="en-US" sz="1400">
                <a:solidFill>
                  <a:schemeClr val="bg2"/>
                </a:solidFill>
              </a:rPr>
              <a:t>* term not found in KS2</a:t>
            </a:r>
          </a:p>
          <a:p>
            <a:pPr algn="l"/>
            <a:r>
              <a:rPr lang="en-US" sz="1400">
                <a:solidFill>
                  <a:schemeClr val="bg2"/>
                </a:solidFill>
              </a:rPr>
              <a:t>   computing curriculum</a:t>
            </a:r>
          </a:p>
        </p:txBody>
      </p:sp>
      <p:pic>
        <p:nvPicPr>
          <p:cNvPr id="2" name="Picture 1">
            <a:extLst>
              <a:ext uri="{FF2B5EF4-FFF2-40B4-BE49-F238E27FC236}">
                <a16:creationId xmlns:a16="http://schemas.microsoft.com/office/drawing/2014/main" id="{D690EF77-9A4D-7D11-3B3B-0DF3B56257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5256" y="4313659"/>
            <a:ext cx="1409481" cy="2070479"/>
          </a:xfrm>
          <a:prstGeom prst="rect">
            <a:avLst/>
          </a:prstGeom>
        </p:spPr>
      </p:pic>
      <p:pic>
        <p:nvPicPr>
          <p:cNvPr id="5" name="Picture 4">
            <a:extLst>
              <a:ext uri="{FF2B5EF4-FFF2-40B4-BE49-F238E27FC236}">
                <a16:creationId xmlns:a16="http://schemas.microsoft.com/office/drawing/2014/main" id="{98FDB2E3-42C9-C961-A3D3-2E06971A49E5}"/>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2826764" y="4707495"/>
            <a:ext cx="710311" cy="435351"/>
          </a:xfrm>
          <a:prstGeom prst="rect">
            <a:avLst/>
          </a:prstGeom>
        </p:spPr>
      </p:pic>
      <p:pic>
        <p:nvPicPr>
          <p:cNvPr id="10" name="Picture 4">
            <a:extLst>
              <a:ext uri="{FF2B5EF4-FFF2-40B4-BE49-F238E27FC236}">
                <a16:creationId xmlns:a16="http://schemas.microsoft.com/office/drawing/2014/main" id="{AC5AB278-AE2F-238C-F14B-7BF98358F034}"/>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3870067" y="4450360"/>
            <a:ext cx="710311" cy="435351"/>
          </a:xfrm>
          <a:prstGeom prst="rect">
            <a:avLst/>
          </a:prstGeom>
        </p:spPr>
      </p:pic>
      <p:pic>
        <p:nvPicPr>
          <p:cNvPr id="13" name="Picture 4">
            <a:extLst>
              <a:ext uri="{FF2B5EF4-FFF2-40B4-BE49-F238E27FC236}">
                <a16:creationId xmlns:a16="http://schemas.microsoft.com/office/drawing/2014/main" id="{0DA8EEB3-515B-7A21-61F1-7208106DCB1D}"/>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044664" y="5383574"/>
            <a:ext cx="710311" cy="435351"/>
          </a:xfrm>
          <a:prstGeom prst="rect">
            <a:avLst/>
          </a:prstGeom>
        </p:spPr>
      </p:pic>
      <p:pic>
        <p:nvPicPr>
          <p:cNvPr id="14" name="Picture 4">
            <a:extLst>
              <a:ext uri="{FF2B5EF4-FFF2-40B4-BE49-F238E27FC236}">
                <a16:creationId xmlns:a16="http://schemas.microsoft.com/office/drawing/2014/main" id="{4180A42A-4776-8012-CB0F-728100D4F89E}"/>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2611982" y="5383574"/>
            <a:ext cx="1229893" cy="753804"/>
          </a:xfrm>
          <a:prstGeom prst="rect">
            <a:avLst/>
          </a:prstGeom>
        </p:spPr>
      </p:pic>
      <p:sp>
        <p:nvSpPr>
          <p:cNvPr id="4" name="Rectangle: Rounded Corners 9">
            <a:extLst>
              <a:ext uri="{FF2B5EF4-FFF2-40B4-BE49-F238E27FC236}">
                <a16:creationId xmlns:a16="http://schemas.microsoft.com/office/drawing/2014/main" id="{76DBC187-A3B1-467D-EA6C-FC7AC50166BC}"/>
              </a:ext>
            </a:extLst>
          </p:cNvPr>
          <p:cNvSpPr/>
          <p:nvPr/>
        </p:nvSpPr>
        <p:spPr>
          <a:xfrm>
            <a:off x="9649047" y="1536590"/>
            <a:ext cx="2063528" cy="5007568"/>
          </a:xfrm>
          <a:prstGeom prst="roundRect">
            <a:avLst>
              <a:gd name="adj" fmla="val 7605"/>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72000" rtlCol="0" anchor="t" anchorCtr="0"/>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FE8E1D"/>
                </a:solidFill>
                <a:effectLst/>
                <a:uLnTx/>
                <a:uFillTx/>
                <a:latin typeface="Arial Rounded MT Bold"/>
                <a:ea typeface="+mn-ea"/>
                <a:cs typeface="+mn-cs"/>
              </a:rPr>
              <a:t>Key words</a:t>
            </a:r>
            <a:endParaRPr kumimoji="0" lang="en-GB" sz="2400" b="0" i="0" u="none" strike="noStrike" kern="1200" cap="none" spc="0" normalizeH="0" baseline="0" noProof="0">
              <a:ln>
                <a:noFill/>
              </a:ln>
              <a:solidFill>
                <a:srgbClr val="00A7B5"/>
              </a:solidFill>
              <a:effectLst/>
              <a:uLnTx/>
              <a:uFillTx/>
              <a:latin typeface="Arial"/>
              <a:ea typeface="+mn-ea"/>
              <a:cs typeface="+mn-cs"/>
            </a:endParaRPr>
          </a:p>
          <a:p>
            <a:pPr lvl="0">
              <a:lnSpc>
                <a:spcPts val="3000"/>
              </a:lnSpc>
              <a:spcAft>
                <a:spcPts val="400"/>
              </a:spcAft>
              <a:defRPr/>
            </a:pPr>
            <a:r>
              <a:rPr lang="en-GB" sz="2200">
                <a:solidFill>
                  <a:srgbClr val="00A7B5"/>
                </a:solidFill>
              </a:rPr>
              <a:t>algorithm</a:t>
            </a:r>
          </a:p>
          <a:p>
            <a:pPr lvl="0">
              <a:lnSpc>
                <a:spcPts val="3000"/>
              </a:lnSpc>
              <a:spcAft>
                <a:spcPts val="400"/>
              </a:spcAft>
              <a:defRPr/>
            </a:pPr>
            <a:r>
              <a:rPr lang="en-GB" sz="2200">
                <a:solidFill>
                  <a:srgbClr val="00A7B5"/>
                </a:solidFill>
              </a:rPr>
              <a:t>design</a:t>
            </a:r>
          </a:p>
          <a:p>
            <a:pPr lvl="0">
              <a:lnSpc>
                <a:spcPts val="3000"/>
              </a:lnSpc>
              <a:spcAft>
                <a:spcPts val="400"/>
              </a:spcAft>
              <a:defRPr/>
            </a:pPr>
            <a:r>
              <a:rPr lang="en-GB" sz="2200">
                <a:solidFill>
                  <a:srgbClr val="00A7B5"/>
                </a:solidFill>
              </a:rPr>
              <a:t>test*</a:t>
            </a:r>
          </a:p>
          <a:p>
            <a:pPr lvl="0">
              <a:lnSpc>
                <a:spcPts val="3000"/>
              </a:lnSpc>
              <a:spcAft>
                <a:spcPts val="400"/>
              </a:spcAft>
              <a:defRPr/>
            </a:pPr>
            <a:r>
              <a:rPr lang="en-GB" sz="2200">
                <a:solidFill>
                  <a:srgbClr val="00A7B5"/>
                </a:solidFill>
              </a:rPr>
              <a:t>debug</a:t>
            </a:r>
          </a:p>
          <a:p>
            <a:pPr>
              <a:lnSpc>
                <a:spcPts val="3000"/>
              </a:lnSpc>
              <a:spcAft>
                <a:spcPts val="400"/>
              </a:spcAft>
              <a:defRPr/>
            </a:pPr>
            <a:r>
              <a:rPr lang="en-GB" sz="2200">
                <a:solidFill>
                  <a:srgbClr val="00A7B5"/>
                </a:solidFill>
              </a:rPr>
              <a:t>variable</a:t>
            </a:r>
          </a:p>
          <a:p>
            <a:pPr lvl="0">
              <a:lnSpc>
                <a:spcPts val="3000"/>
              </a:lnSpc>
              <a:spcAft>
                <a:spcPts val="400"/>
              </a:spcAft>
              <a:defRPr/>
            </a:pPr>
            <a:r>
              <a:rPr lang="en-GB" sz="2200">
                <a:solidFill>
                  <a:srgbClr val="00A7B5"/>
                </a:solidFill>
              </a:rPr>
              <a:t>repetition</a:t>
            </a:r>
          </a:p>
          <a:p>
            <a:pPr>
              <a:lnSpc>
                <a:spcPts val="3000"/>
              </a:lnSpc>
              <a:spcAft>
                <a:spcPts val="400"/>
              </a:spcAft>
              <a:defRPr/>
            </a:pPr>
            <a:r>
              <a:rPr lang="en-GB" sz="2200">
                <a:solidFill>
                  <a:srgbClr val="00A7B5"/>
                </a:solidFill>
              </a:rPr>
              <a:t>selection</a:t>
            </a:r>
          </a:p>
          <a:p>
            <a:pPr lvl="0">
              <a:lnSpc>
                <a:spcPts val="3000"/>
              </a:lnSpc>
              <a:spcAft>
                <a:spcPts val="400"/>
              </a:spcAft>
              <a:defRPr/>
            </a:pPr>
            <a:r>
              <a:rPr lang="en-GB" sz="2200">
                <a:solidFill>
                  <a:srgbClr val="00A7B5"/>
                </a:solidFill>
              </a:rPr>
              <a:t>input/output</a:t>
            </a:r>
          </a:p>
          <a:p>
            <a:pPr lvl="0">
              <a:lnSpc>
                <a:spcPts val="3000"/>
              </a:lnSpc>
              <a:spcAft>
                <a:spcPts val="400"/>
              </a:spcAft>
              <a:defRPr/>
            </a:pPr>
            <a:r>
              <a:rPr lang="en-GB" sz="2200">
                <a:solidFill>
                  <a:srgbClr val="00A7B5"/>
                </a:solidFill>
              </a:rPr>
              <a:t>initialisation* </a:t>
            </a:r>
            <a:endParaRPr lang="en-GB" sz="2200">
              <a:solidFill>
                <a:srgbClr val="00A7B5"/>
              </a:solidFill>
              <a:latin typeface="Arial"/>
            </a:endParaRPr>
          </a:p>
        </p:txBody>
      </p:sp>
    </p:spTree>
    <p:extLst>
      <p:ext uri="{BB962C8B-B14F-4D97-AF65-F5344CB8AC3E}">
        <p14:creationId xmlns:p14="http://schemas.microsoft.com/office/powerpoint/2010/main" val="3794023693"/>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25B1D1-8A1D-4D49-9D53-416607452C75}"/>
              </a:ext>
            </a:extLst>
          </p:cNvPr>
          <p:cNvSpPr>
            <a:spLocks noGrp="1"/>
          </p:cNvSpPr>
          <p:nvPr>
            <p:ph type="title"/>
          </p:nvPr>
        </p:nvSpPr>
        <p:spPr>
          <a:xfrm>
            <a:off x="368208" y="193528"/>
            <a:ext cx="8835950" cy="761132"/>
          </a:xfrm>
        </p:spPr>
        <p:txBody>
          <a:bodyPr/>
          <a:lstStyle/>
          <a:p>
            <a:r>
              <a:rPr lang="en-GB"/>
              <a:t>Key Terms</a:t>
            </a:r>
          </a:p>
        </p:txBody>
      </p:sp>
      <p:sp>
        <p:nvSpPr>
          <p:cNvPr id="17" name="Rectangle: Rounded Corners 44">
            <a:extLst>
              <a:ext uri="{FF2B5EF4-FFF2-40B4-BE49-F238E27FC236}">
                <a16:creationId xmlns:a16="http://schemas.microsoft.com/office/drawing/2014/main" id="{760A4EBF-ECA6-1049-AC14-6F37D113CB6D}"/>
              </a:ext>
            </a:extLst>
          </p:cNvPr>
          <p:cNvSpPr/>
          <p:nvPr/>
        </p:nvSpPr>
        <p:spPr>
          <a:xfrm>
            <a:off x="279570" y="1369152"/>
            <a:ext cx="11779080" cy="761132"/>
          </a:xfrm>
          <a:prstGeom prst="roundRect">
            <a:avLst>
              <a:gd name="adj" fmla="val 5207"/>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72000" rtlCol="0" anchor="t" anchorCtr="0"/>
          <a:lstStyle/>
          <a:p>
            <a:pPr>
              <a:spcAft>
                <a:spcPts val="600"/>
              </a:spcAft>
            </a:pPr>
            <a:r>
              <a:rPr lang="en-US" sz="2000" dirty="0">
                <a:solidFill>
                  <a:schemeClr val="bg1"/>
                </a:solidFill>
              </a:rPr>
              <a:t>The coding adventure focused on computing terms like algorithm, debugging, decomposition, design and test (see our glossary).  This Scratch activity also talks about the curriculum terms below.</a:t>
            </a:r>
          </a:p>
        </p:txBody>
      </p:sp>
      <p:sp>
        <p:nvSpPr>
          <p:cNvPr id="9" name="Rectangle: Rounded Corners 8">
            <a:extLst>
              <a:ext uri="{FF2B5EF4-FFF2-40B4-BE49-F238E27FC236}">
                <a16:creationId xmlns:a16="http://schemas.microsoft.com/office/drawing/2014/main" id="{EE1B4BED-297E-4529-83F2-1AFA2BE4DEB1}"/>
              </a:ext>
            </a:extLst>
          </p:cNvPr>
          <p:cNvSpPr/>
          <p:nvPr/>
        </p:nvSpPr>
        <p:spPr>
          <a:xfrm>
            <a:off x="4626293" y="2201062"/>
            <a:ext cx="7113347" cy="808582"/>
          </a:xfrm>
          <a:prstGeom prst="roundRect">
            <a:avLst>
              <a:gd name="adj" fmla="val 6296"/>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72000" rtlCol="0" anchor="t" anchorCtr="0"/>
          <a:lstStyle/>
          <a:p>
            <a:pPr lvl="0">
              <a:defRPr/>
            </a:pPr>
            <a:r>
              <a:rPr lang="en-GB" sz="2000" b="1">
                <a:solidFill>
                  <a:schemeClr val="accent2"/>
                </a:solidFill>
                <a:latin typeface="Arial" panose="020B0604020202020204" pitchFamily="34" charset="0"/>
                <a:ea typeface="Times New Roman" panose="02020603050405020304" pitchFamily="18" charset="0"/>
              </a:rPr>
              <a:t>Repetition</a:t>
            </a:r>
            <a:r>
              <a:rPr lang="en-GB" sz="2000">
                <a:solidFill>
                  <a:schemeClr val="accent2"/>
                </a:solidFill>
                <a:latin typeface="Arial" panose="020B0604020202020204" pitchFamily="34" charset="0"/>
                <a:ea typeface="Times New Roman" panose="02020603050405020304" pitchFamily="18" charset="0"/>
              </a:rPr>
              <a:t> is looping or repeating sections of an algorithm so the steps can be reused.</a:t>
            </a:r>
            <a:endParaRPr kumimoji="0" lang="en-GB" sz="2000" b="0" i="0" u="none" strike="noStrike" kern="1200" cap="none" spc="0" normalizeH="0" baseline="0" noProof="0">
              <a:ln>
                <a:noFill/>
              </a:ln>
              <a:solidFill>
                <a:schemeClr val="accent2"/>
              </a:solidFill>
              <a:effectLst/>
              <a:uLnTx/>
              <a:uFillTx/>
              <a:latin typeface="Arial" panose="020B0604020202020204" pitchFamily="34" charset="0"/>
              <a:ea typeface="Times New Roman" panose="02020603050405020304" pitchFamily="18" charset="0"/>
            </a:endParaRPr>
          </a:p>
        </p:txBody>
      </p:sp>
      <p:sp>
        <p:nvSpPr>
          <p:cNvPr id="16" name="TextBox 15">
            <a:extLst>
              <a:ext uri="{FF2B5EF4-FFF2-40B4-BE49-F238E27FC236}">
                <a16:creationId xmlns:a16="http://schemas.microsoft.com/office/drawing/2014/main" id="{DC475C9E-CAEE-1D40-85B9-370AB1566E59}"/>
              </a:ext>
            </a:extLst>
          </p:cNvPr>
          <p:cNvSpPr txBox="1"/>
          <p:nvPr/>
        </p:nvSpPr>
        <p:spPr>
          <a:xfrm>
            <a:off x="1262210" y="2194260"/>
            <a:ext cx="3928533" cy="707886"/>
          </a:xfrm>
          <a:prstGeom prst="rect">
            <a:avLst/>
          </a:prstGeom>
          <a:noFill/>
        </p:spPr>
        <p:txBody>
          <a:bodyPr wrap="square" rtlCol="0">
            <a:spAutoFit/>
          </a:bodyPr>
          <a:lstStyle/>
          <a:p>
            <a:pPr algn="l"/>
            <a:r>
              <a:rPr lang="en-US" sz="4000">
                <a:solidFill>
                  <a:schemeClr val="bg2"/>
                </a:solidFill>
                <a:latin typeface="+mj-lt"/>
              </a:rPr>
              <a:t>Repetition</a:t>
            </a:r>
          </a:p>
        </p:txBody>
      </p:sp>
      <p:pic>
        <p:nvPicPr>
          <p:cNvPr id="7" name="Picture 6" descr="Icon&#10;&#10;Description automatically generated">
            <a:extLst>
              <a:ext uri="{FF2B5EF4-FFF2-40B4-BE49-F238E27FC236}">
                <a16:creationId xmlns:a16="http://schemas.microsoft.com/office/drawing/2014/main" id="{B3B82477-2B15-4047-1B69-EE7D9D5771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4630" y="2214738"/>
            <a:ext cx="712650" cy="712650"/>
          </a:xfrm>
          <a:prstGeom prst="rect">
            <a:avLst/>
          </a:prstGeom>
        </p:spPr>
      </p:pic>
      <p:sp>
        <p:nvSpPr>
          <p:cNvPr id="5" name="Rectangle: Rounded Corners 4">
            <a:extLst>
              <a:ext uri="{FF2B5EF4-FFF2-40B4-BE49-F238E27FC236}">
                <a16:creationId xmlns:a16="http://schemas.microsoft.com/office/drawing/2014/main" id="{55B38715-44F1-4649-ADE1-DDC5007E202D}"/>
              </a:ext>
            </a:extLst>
          </p:cNvPr>
          <p:cNvSpPr/>
          <p:nvPr/>
        </p:nvSpPr>
        <p:spPr>
          <a:xfrm>
            <a:off x="4626293" y="3119357"/>
            <a:ext cx="7113347" cy="808582"/>
          </a:xfrm>
          <a:prstGeom prst="roundRect">
            <a:avLst>
              <a:gd name="adj" fmla="val 6296"/>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72000" rtlCol="0" anchor="t" anchorCtr="0"/>
          <a:lstStyle/>
          <a:p>
            <a:pPr lvl="0">
              <a:defRPr/>
            </a:pPr>
            <a:r>
              <a:rPr lang="en-GB" sz="2000" b="1" dirty="0">
                <a:solidFill>
                  <a:schemeClr val="accent2"/>
                </a:solidFill>
                <a:latin typeface="Arial" panose="020B0604020202020204" pitchFamily="34" charset="0"/>
                <a:ea typeface="Times New Roman" panose="02020603050405020304" pitchFamily="18" charset="0"/>
              </a:rPr>
              <a:t>Selection</a:t>
            </a:r>
            <a:r>
              <a:rPr lang="en-GB" sz="2000" dirty="0">
                <a:solidFill>
                  <a:schemeClr val="accent2"/>
                </a:solidFill>
                <a:latin typeface="Arial" panose="020B0604020202020204" pitchFamily="34" charset="0"/>
                <a:ea typeface="Times New Roman" panose="02020603050405020304" pitchFamily="18" charset="0"/>
              </a:rPr>
              <a:t> is making a choice to take a path in the algorithm, based on other information. </a:t>
            </a:r>
          </a:p>
          <a:p>
            <a:pPr lvl="0">
              <a:defRPr/>
            </a:pPr>
            <a:endParaRPr kumimoji="0" lang="en-GB" sz="2000" b="0" i="0" u="none" strike="noStrike" kern="1200" cap="none" spc="0" normalizeH="0" baseline="0" noProof="0" dirty="0">
              <a:ln>
                <a:noFill/>
              </a:ln>
              <a:solidFill>
                <a:schemeClr val="accent2"/>
              </a:solidFill>
              <a:effectLst/>
              <a:uLnTx/>
              <a:uFillTx/>
              <a:latin typeface="Arial" panose="020B0604020202020204" pitchFamily="34" charset="0"/>
              <a:ea typeface="Times New Roman" panose="02020603050405020304" pitchFamily="18" charset="0"/>
            </a:endParaRPr>
          </a:p>
        </p:txBody>
      </p:sp>
      <p:sp>
        <p:nvSpPr>
          <p:cNvPr id="13" name="TextBox 12">
            <a:extLst>
              <a:ext uri="{FF2B5EF4-FFF2-40B4-BE49-F238E27FC236}">
                <a16:creationId xmlns:a16="http://schemas.microsoft.com/office/drawing/2014/main" id="{7CA98983-7CEA-4744-894E-B11A318A7E16}"/>
              </a:ext>
            </a:extLst>
          </p:cNvPr>
          <p:cNvSpPr txBox="1"/>
          <p:nvPr/>
        </p:nvSpPr>
        <p:spPr>
          <a:xfrm>
            <a:off x="1262210" y="3135415"/>
            <a:ext cx="4064000" cy="707886"/>
          </a:xfrm>
          <a:prstGeom prst="rect">
            <a:avLst/>
          </a:prstGeom>
          <a:noFill/>
        </p:spPr>
        <p:txBody>
          <a:bodyPr wrap="square" lIns="91440" tIns="45720" rIns="91440" bIns="45720" rtlCol="0" anchor="t">
            <a:spAutoFit/>
          </a:bodyPr>
          <a:lstStyle/>
          <a:p>
            <a:pPr algn="l"/>
            <a:r>
              <a:rPr lang="en-US" sz="4000">
                <a:solidFill>
                  <a:schemeClr val="bg2"/>
                </a:solidFill>
                <a:latin typeface="+mj-lt"/>
              </a:rPr>
              <a:t>Selection</a:t>
            </a:r>
          </a:p>
        </p:txBody>
      </p:sp>
      <p:pic>
        <p:nvPicPr>
          <p:cNvPr id="10" name="Picture 9" descr="Icon&#10;&#10;Description automatically generated">
            <a:extLst>
              <a:ext uri="{FF2B5EF4-FFF2-40B4-BE49-F238E27FC236}">
                <a16:creationId xmlns:a16="http://schemas.microsoft.com/office/drawing/2014/main" id="{51C3F6A8-4935-A7B8-F486-45DA6E49C05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4630" y="3155893"/>
            <a:ext cx="712650" cy="712650"/>
          </a:xfrm>
          <a:prstGeom prst="rect">
            <a:avLst/>
          </a:prstGeom>
        </p:spPr>
      </p:pic>
      <p:sp>
        <p:nvSpPr>
          <p:cNvPr id="12" name="Rectangle: Rounded Corners 11">
            <a:extLst>
              <a:ext uri="{FF2B5EF4-FFF2-40B4-BE49-F238E27FC236}">
                <a16:creationId xmlns:a16="http://schemas.microsoft.com/office/drawing/2014/main" id="{E5B0BBC4-090E-49FB-BDFF-18BC850EC4FC}"/>
              </a:ext>
            </a:extLst>
          </p:cNvPr>
          <p:cNvSpPr/>
          <p:nvPr/>
        </p:nvSpPr>
        <p:spPr>
          <a:xfrm>
            <a:off x="4626293" y="4037652"/>
            <a:ext cx="7113347" cy="808582"/>
          </a:xfrm>
          <a:prstGeom prst="roundRect">
            <a:avLst>
              <a:gd name="adj" fmla="val 6296"/>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72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chemeClr val="accent2"/>
                </a:solidFill>
                <a:effectLst/>
                <a:uLnTx/>
                <a:uFillTx/>
                <a:latin typeface="Arial" panose="020B0604020202020204" pitchFamily="34" charset="0"/>
                <a:ea typeface="Times New Roman" panose="02020603050405020304" pitchFamily="18" charset="0"/>
                <a:cs typeface="+mn-cs"/>
              </a:rPr>
              <a:t>Input</a:t>
            </a:r>
            <a:r>
              <a:rPr kumimoji="0" lang="en-GB" sz="2000" b="0" i="0" u="none" strike="noStrike" kern="1200" cap="none" spc="0" normalizeH="0" baseline="0" noProof="0" dirty="0">
                <a:ln>
                  <a:noFill/>
                </a:ln>
                <a:solidFill>
                  <a:schemeClr val="accent2"/>
                </a:solidFill>
                <a:effectLst/>
                <a:uLnTx/>
                <a:uFillTx/>
                <a:latin typeface="Arial" panose="020B0604020202020204" pitchFamily="34" charset="0"/>
                <a:ea typeface="Times New Roman" panose="02020603050405020304" pitchFamily="18" charset="0"/>
                <a:cs typeface="+mn-cs"/>
              </a:rPr>
              <a:t> when you have some information that comes into or out of the algorithm.</a:t>
            </a:r>
          </a:p>
        </p:txBody>
      </p:sp>
      <p:sp>
        <p:nvSpPr>
          <p:cNvPr id="18" name="TextBox 17">
            <a:extLst>
              <a:ext uri="{FF2B5EF4-FFF2-40B4-BE49-F238E27FC236}">
                <a16:creationId xmlns:a16="http://schemas.microsoft.com/office/drawing/2014/main" id="{1116F133-C5A9-8747-AA2B-39068A447EF1}"/>
              </a:ext>
            </a:extLst>
          </p:cNvPr>
          <p:cNvSpPr txBox="1"/>
          <p:nvPr/>
        </p:nvSpPr>
        <p:spPr>
          <a:xfrm>
            <a:off x="1262210" y="4030850"/>
            <a:ext cx="4064000" cy="707886"/>
          </a:xfrm>
          <a:prstGeom prst="rect">
            <a:avLst/>
          </a:prstGeom>
          <a:noFill/>
        </p:spPr>
        <p:txBody>
          <a:bodyPr wrap="square" rtlCol="0">
            <a:spAutoFit/>
          </a:bodyPr>
          <a:lstStyle/>
          <a:p>
            <a:pPr algn="l"/>
            <a:r>
              <a:rPr lang="en-US" sz="4000">
                <a:solidFill>
                  <a:schemeClr val="bg2"/>
                </a:solidFill>
                <a:latin typeface="+mj-lt"/>
              </a:rPr>
              <a:t>Input/Output</a:t>
            </a:r>
          </a:p>
        </p:txBody>
      </p:sp>
      <p:pic>
        <p:nvPicPr>
          <p:cNvPr id="14" name="Picture 13" descr="Icon&#10;&#10;Description automatically generated">
            <a:extLst>
              <a:ext uri="{FF2B5EF4-FFF2-40B4-BE49-F238E27FC236}">
                <a16:creationId xmlns:a16="http://schemas.microsoft.com/office/drawing/2014/main" id="{04EBF93C-0185-65D4-934C-69EF4CD5D59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8910" y="4062758"/>
            <a:ext cx="712650" cy="712650"/>
          </a:xfrm>
          <a:prstGeom prst="rect">
            <a:avLst/>
          </a:prstGeom>
        </p:spPr>
      </p:pic>
      <p:sp>
        <p:nvSpPr>
          <p:cNvPr id="15" name="TextBox 14">
            <a:extLst>
              <a:ext uri="{FF2B5EF4-FFF2-40B4-BE49-F238E27FC236}">
                <a16:creationId xmlns:a16="http://schemas.microsoft.com/office/drawing/2014/main" id="{10ED220F-5F87-B6B5-2E2B-F6CE147E12DA}"/>
              </a:ext>
            </a:extLst>
          </p:cNvPr>
          <p:cNvSpPr txBox="1"/>
          <p:nvPr/>
        </p:nvSpPr>
        <p:spPr>
          <a:xfrm>
            <a:off x="1262210" y="4949146"/>
            <a:ext cx="4064000" cy="707886"/>
          </a:xfrm>
          <a:prstGeom prst="rect">
            <a:avLst/>
          </a:prstGeom>
          <a:noFill/>
        </p:spPr>
        <p:txBody>
          <a:bodyPr wrap="square" rtlCol="0">
            <a:spAutoFit/>
          </a:bodyPr>
          <a:lstStyle/>
          <a:p>
            <a:pPr algn="l"/>
            <a:r>
              <a:rPr lang="en-US" sz="4000">
                <a:solidFill>
                  <a:schemeClr val="bg2"/>
                </a:solidFill>
                <a:latin typeface="+mj-lt"/>
              </a:rPr>
              <a:t>Variable</a:t>
            </a:r>
          </a:p>
        </p:txBody>
      </p:sp>
      <p:sp>
        <p:nvSpPr>
          <p:cNvPr id="20" name="Rectangle: Rounded Corners 11">
            <a:extLst>
              <a:ext uri="{FF2B5EF4-FFF2-40B4-BE49-F238E27FC236}">
                <a16:creationId xmlns:a16="http://schemas.microsoft.com/office/drawing/2014/main" id="{18484FD6-E785-5653-BEFA-6A97C5D21647}"/>
              </a:ext>
            </a:extLst>
          </p:cNvPr>
          <p:cNvSpPr/>
          <p:nvPr/>
        </p:nvSpPr>
        <p:spPr>
          <a:xfrm>
            <a:off x="4630103" y="4944518"/>
            <a:ext cx="7113347" cy="808582"/>
          </a:xfrm>
          <a:prstGeom prst="roundRect">
            <a:avLst>
              <a:gd name="adj" fmla="val 6296"/>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72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accent2"/>
                </a:solidFill>
                <a:latin typeface="Arial" panose="020B0604020202020204" pitchFamily="34" charset="0"/>
                <a:ea typeface="Times New Roman" panose="02020603050405020304" pitchFamily="18" charset="0"/>
              </a:rPr>
              <a:t>A </a:t>
            </a:r>
            <a:r>
              <a:rPr kumimoji="0" lang="en-GB" sz="2000" b="1" i="0" u="none" strike="noStrike" kern="1200" cap="none" spc="0" normalizeH="0" baseline="0" noProof="0" dirty="0">
                <a:ln>
                  <a:noFill/>
                </a:ln>
                <a:solidFill>
                  <a:schemeClr val="accent2"/>
                </a:solidFill>
                <a:effectLst/>
                <a:uLnTx/>
                <a:uFillTx/>
                <a:latin typeface="Arial" panose="020B0604020202020204" pitchFamily="34" charset="0"/>
                <a:ea typeface="Times New Roman" panose="02020603050405020304" pitchFamily="18" charset="0"/>
                <a:cs typeface="+mn-cs"/>
              </a:rPr>
              <a:t>Variable</a:t>
            </a:r>
            <a:r>
              <a:rPr kumimoji="0" lang="en-GB" sz="2000" b="0" i="0" u="none" strike="noStrike" kern="1200" cap="none" spc="0" normalizeH="0" baseline="0" noProof="0" dirty="0">
                <a:ln>
                  <a:noFill/>
                </a:ln>
                <a:solidFill>
                  <a:schemeClr val="accent2"/>
                </a:solidFill>
                <a:effectLst/>
                <a:uLnTx/>
                <a:uFillTx/>
                <a:latin typeface="Arial" panose="020B0604020202020204" pitchFamily="34" charset="0"/>
                <a:ea typeface="Times New Roman" panose="02020603050405020304" pitchFamily="18" charset="0"/>
                <a:cs typeface="+mn-cs"/>
              </a:rPr>
              <a:t> is the place in an algorithm where you put information to use again.</a:t>
            </a:r>
          </a:p>
        </p:txBody>
      </p:sp>
      <p:pic>
        <p:nvPicPr>
          <p:cNvPr id="22" name="Picture 21" descr="Icon&#10;&#10;Description automatically generated">
            <a:extLst>
              <a:ext uri="{FF2B5EF4-FFF2-40B4-BE49-F238E27FC236}">
                <a16:creationId xmlns:a16="http://schemas.microsoft.com/office/drawing/2014/main" id="{26B0AFC8-427B-DCC5-ACCE-16C3EC39C4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4632" y="4985592"/>
            <a:ext cx="712650" cy="712650"/>
          </a:xfrm>
          <a:prstGeom prst="rect">
            <a:avLst/>
          </a:prstGeom>
        </p:spPr>
      </p:pic>
      <p:sp>
        <p:nvSpPr>
          <p:cNvPr id="23" name="Oval 22">
            <a:extLst>
              <a:ext uri="{FF2B5EF4-FFF2-40B4-BE49-F238E27FC236}">
                <a16:creationId xmlns:a16="http://schemas.microsoft.com/office/drawing/2014/main" id="{ECA76D3A-9184-D4D0-C0DC-AF17E0729B4D}"/>
              </a:ext>
            </a:extLst>
          </p:cNvPr>
          <p:cNvSpPr/>
          <p:nvPr/>
        </p:nvSpPr>
        <p:spPr>
          <a:xfrm>
            <a:off x="404631" y="4985592"/>
            <a:ext cx="712650" cy="7126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Graphic 20" descr="Paint with solid fill">
            <a:extLst>
              <a:ext uri="{FF2B5EF4-FFF2-40B4-BE49-F238E27FC236}">
                <a16:creationId xmlns:a16="http://schemas.microsoft.com/office/drawing/2014/main" id="{44A459ED-A2E6-1911-016B-20C678FDBF54}"/>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39977" y="5052058"/>
            <a:ext cx="576398" cy="576398"/>
          </a:xfrm>
          <a:prstGeom prst="rect">
            <a:avLst/>
          </a:prstGeom>
        </p:spPr>
      </p:pic>
      <p:grpSp>
        <p:nvGrpSpPr>
          <p:cNvPr id="2" name="Group 1">
            <a:extLst>
              <a:ext uri="{FF2B5EF4-FFF2-40B4-BE49-F238E27FC236}">
                <a16:creationId xmlns:a16="http://schemas.microsoft.com/office/drawing/2014/main" id="{704D6EC5-7383-B9CC-F6BD-C2A956F87035}"/>
              </a:ext>
            </a:extLst>
          </p:cNvPr>
          <p:cNvGrpSpPr/>
          <p:nvPr/>
        </p:nvGrpSpPr>
        <p:grpSpPr>
          <a:xfrm>
            <a:off x="372999" y="5859263"/>
            <a:ext cx="11366641" cy="808582"/>
            <a:chOff x="479679" y="4658768"/>
            <a:chExt cx="11366641" cy="808582"/>
          </a:xfrm>
        </p:grpSpPr>
        <p:sp>
          <p:nvSpPr>
            <p:cNvPr id="4" name="Oval 3">
              <a:extLst>
                <a:ext uri="{FF2B5EF4-FFF2-40B4-BE49-F238E27FC236}">
                  <a16:creationId xmlns:a16="http://schemas.microsoft.com/office/drawing/2014/main" id="{906EF733-7FE6-A468-609B-62BC9585BAEA}"/>
                </a:ext>
              </a:extLst>
            </p:cNvPr>
            <p:cNvSpPr/>
            <p:nvPr/>
          </p:nvSpPr>
          <p:spPr>
            <a:xfrm>
              <a:off x="530361" y="4699842"/>
              <a:ext cx="712650" cy="7126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9338F577-FB6B-3C74-BD58-F893FA53AE78}"/>
                </a:ext>
              </a:extLst>
            </p:cNvPr>
            <p:cNvGrpSpPr/>
            <p:nvPr/>
          </p:nvGrpSpPr>
          <p:grpSpPr>
            <a:xfrm>
              <a:off x="1376510" y="4658768"/>
              <a:ext cx="10469810" cy="808582"/>
              <a:chOff x="1376510" y="5470298"/>
              <a:chExt cx="10469810" cy="808582"/>
            </a:xfrm>
          </p:grpSpPr>
          <p:sp>
            <p:nvSpPr>
              <p:cNvPr id="11" name="TextBox 10">
                <a:extLst>
                  <a:ext uri="{FF2B5EF4-FFF2-40B4-BE49-F238E27FC236}">
                    <a16:creationId xmlns:a16="http://schemas.microsoft.com/office/drawing/2014/main" id="{28138113-98A5-1CBC-9C73-F4674B722F6A}"/>
                  </a:ext>
                </a:extLst>
              </p:cNvPr>
              <p:cNvSpPr txBox="1"/>
              <p:nvPr/>
            </p:nvSpPr>
            <p:spPr>
              <a:xfrm>
                <a:off x="1376510" y="5474926"/>
                <a:ext cx="4064000" cy="707886"/>
              </a:xfrm>
              <a:prstGeom prst="rect">
                <a:avLst/>
              </a:prstGeom>
              <a:noFill/>
            </p:spPr>
            <p:txBody>
              <a:bodyPr wrap="square" lIns="91440" tIns="45720" rIns="91440" bIns="45720" rtlCol="0" anchor="t">
                <a:spAutoFit/>
              </a:bodyPr>
              <a:lstStyle/>
              <a:p>
                <a:pPr algn="l"/>
                <a:r>
                  <a:rPr lang="en-US" sz="4000">
                    <a:solidFill>
                      <a:schemeClr val="bg2"/>
                    </a:solidFill>
                    <a:latin typeface="+mj-lt"/>
                  </a:rPr>
                  <a:t>Initialisation</a:t>
                </a:r>
              </a:p>
            </p:txBody>
          </p:sp>
          <p:sp>
            <p:nvSpPr>
              <p:cNvPr id="19" name="Rectangle: Rounded Corners 11">
                <a:extLst>
                  <a:ext uri="{FF2B5EF4-FFF2-40B4-BE49-F238E27FC236}">
                    <a16:creationId xmlns:a16="http://schemas.microsoft.com/office/drawing/2014/main" id="{4B951848-7258-AFC5-1C9E-6F61678F8CB7}"/>
                  </a:ext>
                </a:extLst>
              </p:cNvPr>
              <p:cNvSpPr/>
              <p:nvPr/>
            </p:nvSpPr>
            <p:spPr>
              <a:xfrm>
                <a:off x="4732973" y="5470298"/>
                <a:ext cx="7113347" cy="808582"/>
              </a:xfrm>
              <a:prstGeom prst="roundRect">
                <a:avLst>
                  <a:gd name="adj" fmla="val 6296"/>
                </a:avLst>
              </a:prstGeom>
              <a:noFill/>
              <a:ln w="19050">
                <a:solidFill>
                  <a:srgbClr val="FE8E1D"/>
                </a:solid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72000" rtlCol="0" anchor="t" anchorCtr="0"/>
              <a:lstStyle/>
              <a:p>
                <a:pPr lvl="0">
                  <a:defRPr/>
                </a:pPr>
                <a:r>
                  <a:rPr kumimoji="0" lang="en-GB" sz="2000" b="1" i="0" u="none" strike="noStrike" kern="1200" cap="none" spc="0" normalizeH="0" baseline="0" noProof="0">
                    <a:ln>
                      <a:noFill/>
                    </a:ln>
                    <a:solidFill>
                      <a:srgbClr val="FE8E1D"/>
                    </a:solidFill>
                    <a:effectLst/>
                    <a:uLnTx/>
                    <a:uFillTx/>
                    <a:latin typeface="Arial" panose="020B0604020202020204" pitchFamily="34" charset="0"/>
                    <a:ea typeface="Times New Roman" panose="02020603050405020304" pitchFamily="18" charset="0"/>
                    <a:cs typeface="+mn-cs"/>
                  </a:rPr>
                  <a:t>Initialisation</a:t>
                </a:r>
                <a:r>
                  <a:rPr lang="en-GB" sz="2000">
                    <a:solidFill>
                      <a:srgbClr val="FE8E1D"/>
                    </a:solidFill>
                  </a:rPr>
                  <a:t> is a section of an algorithm that is at the start, usually resetting things.</a:t>
                </a:r>
                <a:endParaRPr kumimoji="0" lang="en-GB" sz="2000" b="0" i="0" u="none" strike="noStrike" kern="1200" cap="none" spc="0" normalizeH="0" baseline="0" noProof="0">
                  <a:ln>
                    <a:noFill/>
                  </a:ln>
                  <a:solidFill>
                    <a:srgbClr val="FE8E1D"/>
                  </a:solidFill>
                  <a:effectLst/>
                  <a:uLnTx/>
                  <a:uFillTx/>
                  <a:latin typeface="Arial" panose="020B0604020202020204" pitchFamily="34" charset="0"/>
                  <a:ea typeface="Times New Roman" panose="02020603050405020304" pitchFamily="18" charset="0"/>
                  <a:cs typeface="+mn-cs"/>
                </a:endParaRPr>
              </a:p>
            </p:txBody>
          </p:sp>
        </p:grpSp>
        <p:sp>
          <p:nvSpPr>
            <p:cNvPr id="8" name="TextBox 7">
              <a:extLst>
                <a:ext uri="{FF2B5EF4-FFF2-40B4-BE49-F238E27FC236}">
                  <a16:creationId xmlns:a16="http://schemas.microsoft.com/office/drawing/2014/main" id="{C3CD344E-D977-66BD-3E5F-8B59A9850EDE}"/>
                </a:ext>
              </a:extLst>
            </p:cNvPr>
            <p:cNvSpPr txBox="1"/>
            <p:nvPr/>
          </p:nvSpPr>
          <p:spPr>
            <a:xfrm>
              <a:off x="479679" y="4799408"/>
              <a:ext cx="816819" cy="553998"/>
            </a:xfrm>
            <a:prstGeom prst="rect">
              <a:avLst/>
            </a:prstGeom>
            <a:noFill/>
          </p:spPr>
          <p:txBody>
            <a:bodyPr wrap="square" rtlCol="0">
              <a:spAutoFit/>
            </a:bodyPr>
            <a:lstStyle/>
            <a:p>
              <a:pPr algn="ctr"/>
              <a:r>
                <a:rPr lang="en-US" sz="3000">
                  <a:latin typeface="+mj-lt"/>
                </a:rPr>
                <a:t>1</a:t>
              </a:r>
              <a:r>
                <a:rPr lang="en-US" sz="3000" baseline="30000">
                  <a:latin typeface="+mj-lt"/>
                </a:rPr>
                <a:t>st</a:t>
              </a:r>
              <a:r>
                <a:rPr lang="en-US" sz="3000">
                  <a:latin typeface="+mj-lt"/>
                </a:rPr>
                <a:t> </a:t>
              </a:r>
            </a:p>
          </p:txBody>
        </p:sp>
      </p:grpSp>
    </p:spTree>
    <p:extLst>
      <p:ext uri="{BB962C8B-B14F-4D97-AF65-F5344CB8AC3E}">
        <p14:creationId xmlns:p14="http://schemas.microsoft.com/office/powerpoint/2010/main" val="74430664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C78939-F500-4115-8846-FC035A2B4968}"/>
              </a:ext>
            </a:extLst>
          </p:cNvPr>
          <p:cNvSpPr>
            <a:spLocks noGrp="1"/>
          </p:cNvSpPr>
          <p:nvPr>
            <p:ph type="title"/>
          </p:nvPr>
        </p:nvSpPr>
        <p:spPr/>
        <p:txBody>
          <a:bodyPr/>
          <a:lstStyle/>
          <a:p>
            <a:pPr>
              <a:lnSpc>
                <a:spcPct val="100000"/>
              </a:lnSpc>
            </a:pPr>
            <a:r>
              <a:rPr lang="en-GB"/>
              <a:t>Getting started</a:t>
            </a:r>
          </a:p>
        </p:txBody>
      </p:sp>
      <p:sp>
        <p:nvSpPr>
          <p:cNvPr id="45" name="Rectangle: Rounded Corners 44">
            <a:extLst>
              <a:ext uri="{FF2B5EF4-FFF2-40B4-BE49-F238E27FC236}">
                <a16:creationId xmlns:a16="http://schemas.microsoft.com/office/drawing/2014/main" id="{026C8607-C6D1-48E3-BF94-7100542C413B}"/>
              </a:ext>
            </a:extLst>
          </p:cNvPr>
          <p:cNvSpPr/>
          <p:nvPr/>
        </p:nvSpPr>
        <p:spPr>
          <a:xfrm>
            <a:off x="464175" y="1345633"/>
            <a:ext cx="3075144" cy="4503603"/>
          </a:xfrm>
          <a:prstGeom prst="roundRect">
            <a:avLst>
              <a:gd name="adj" fmla="val 520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72000" rtlCol="0" anchor="t" anchorCtr="0"/>
          <a:lstStyle/>
          <a:p>
            <a:pPr>
              <a:spcAft>
                <a:spcPts val="600"/>
              </a:spcAft>
              <a:defRPr/>
            </a:pPr>
            <a:r>
              <a:rPr lang="en-US" sz="2400" dirty="0">
                <a:solidFill>
                  <a:srgbClr val="FE8E1D"/>
                </a:solidFill>
                <a:latin typeface="+mj-lt"/>
              </a:rPr>
              <a:t>Open Scratch 3.0</a:t>
            </a:r>
          </a:p>
          <a:p>
            <a:pPr>
              <a:spcAft>
                <a:spcPts val="600"/>
              </a:spcAft>
            </a:pPr>
            <a:endParaRPr lang="en-US" sz="1600" dirty="0">
              <a:solidFill>
                <a:schemeClr val="bg1"/>
              </a:solidFill>
            </a:endParaRPr>
          </a:p>
          <a:p>
            <a:pPr>
              <a:spcAft>
                <a:spcPts val="600"/>
              </a:spcAft>
            </a:pPr>
            <a:r>
              <a:rPr lang="en-US" sz="1600" dirty="0">
                <a:solidFill>
                  <a:schemeClr val="bg1"/>
                </a:solidFill>
              </a:rPr>
              <a:t>You can do this online here: </a:t>
            </a:r>
            <a:r>
              <a:rPr lang="en-US" sz="1600" dirty="0">
                <a:solidFill>
                  <a:schemeClr val="bg1"/>
                </a:solidFill>
                <a:ea typeface="+mn-lt"/>
                <a:cs typeface="+mn-lt"/>
                <a:hlinkClick r:id="rId3">
                  <a:extLst>
                    <a:ext uri="{A12FA001-AC4F-418D-AE19-62706E023703}">
                      <ahyp:hlinkClr xmlns:ahyp="http://schemas.microsoft.com/office/drawing/2018/hyperlinkcolor" val="tx"/>
                    </a:ext>
                  </a:extLst>
                </a:hlinkClick>
              </a:rPr>
              <a:t>https://scratch.mit.edu/</a:t>
            </a:r>
            <a:r>
              <a:rPr lang="en-US" sz="1600" dirty="0">
                <a:solidFill>
                  <a:schemeClr val="bg1"/>
                </a:solidFill>
                <a:ea typeface="+mn-lt"/>
                <a:cs typeface="+mn-lt"/>
              </a:rPr>
              <a:t> or use a local version.</a:t>
            </a:r>
            <a:br>
              <a:rPr lang="en-US" sz="1600" dirty="0">
                <a:ea typeface="+mn-lt"/>
                <a:cs typeface="+mn-lt"/>
              </a:rPr>
            </a:br>
            <a:r>
              <a:rPr lang="en-US" sz="1600" dirty="0">
                <a:solidFill>
                  <a:schemeClr val="bg1"/>
                </a:solidFill>
                <a:latin typeface="Arial"/>
              </a:rPr>
              <a:t>This project only uses resources available in Scratch, so there’s no need for students to sign in.</a:t>
            </a:r>
            <a:endParaRPr lang="en-US" sz="1600" dirty="0">
              <a:solidFill>
                <a:schemeClr val="bg1"/>
              </a:solidFill>
              <a:latin typeface="Arial"/>
              <a:cs typeface="Arial"/>
            </a:endParaRPr>
          </a:p>
          <a:p>
            <a:pPr>
              <a:spcAft>
                <a:spcPts val="600"/>
              </a:spcAft>
            </a:pPr>
            <a:endParaRPr lang="en-US" sz="1600" dirty="0">
              <a:solidFill>
                <a:schemeClr val="bg1"/>
              </a:solidFill>
              <a:latin typeface="Arial"/>
            </a:endParaRPr>
          </a:p>
          <a:p>
            <a:pPr marL="285750" indent="-285750">
              <a:spcAft>
                <a:spcPts val="600"/>
              </a:spcAft>
              <a:buFont typeface="Arial" panose="020B0604020202020204" pitchFamily="34" charset="0"/>
              <a:buChar char="•"/>
            </a:pPr>
            <a:r>
              <a:rPr lang="en-US" sz="1600" dirty="0">
                <a:solidFill>
                  <a:schemeClr val="bg1"/>
                </a:solidFill>
                <a:latin typeface="Arial"/>
              </a:rPr>
              <a:t>Open Scratch</a:t>
            </a:r>
          </a:p>
          <a:p>
            <a:pPr marL="285750" indent="-285750">
              <a:spcAft>
                <a:spcPts val="600"/>
              </a:spcAft>
              <a:buFont typeface="Arial" panose="020B0604020202020204" pitchFamily="34" charset="0"/>
              <a:buChar char="•"/>
            </a:pPr>
            <a:r>
              <a:rPr lang="en-US" sz="1600" dirty="0">
                <a:solidFill>
                  <a:schemeClr val="bg1"/>
                </a:solidFill>
                <a:latin typeface="Arial"/>
              </a:rPr>
              <a:t>Click Start creating</a:t>
            </a:r>
            <a:endParaRPr lang="en-US" sz="1600" dirty="0">
              <a:solidFill>
                <a:schemeClr val="bg1"/>
              </a:solidFill>
              <a:latin typeface="Arial"/>
              <a:cs typeface="Arial"/>
            </a:endParaRPr>
          </a:p>
          <a:p>
            <a:pPr marL="285750" indent="-285750">
              <a:spcAft>
                <a:spcPts val="600"/>
              </a:spcAft>
              <a:buFont typeface="Arial" panose="020B0604020202020204" pitchFamily="34" charset="0"/>
              <a:buChar char="•"/>
            </a:pPr>
            <a:r>
              <a:rPr lang="en-US" sz="1600" dirty="0">
                <a:solidFill>
                  <a:schemeClr val="bg1"/>
                </a:solidFill>
                <a:latin typeface="Arial"/>
              </a:rPr>
              <a:t>Close the tutorial</a:t>
            </a:r>
          </a:p>
          <a:p>
            <a:pPr marL="285750" indent="-285750">
              <a:spcAft>
                <a:spcPts val="600"/>
              </a:spcAft>
              <a:buFont typeface="Arial" panose="020B0604020202020204" pitchFamily="34" charset="0"/>
              <a:buChar char="•"/>
            </a:pPr>
            <a:endParaRPr lang="en-US" dirty="0">
              <a:solidFill>
                <a:schemeClr val="bg1"/>
              </a:solidFill>
              <a:latin typeface="Arial"/>
            </a:endParaRPr>
          </a:p>
        </p:txBody>
      </p:sp>
      <p:sp>
        <p:nvSpPr>
          <p:cNvPr id="7" name="Rectangle: Rounded Corners 6">
            <a:extLst>
              <a:ext uri="{FF2B5EF4-FFF2-40B4-BE49-F238E27FC236}">
                <a16:creationId xmlns:a16="http://schemas.microsoft.com/office/drawing/2014/main" id="{33DCEBCD-88EB-4A2E-908E-C318BADC3CB5}"/>
              </a:ext>
            </a:extLst>
          </p:cNvPr>
          <p:cNvSpPr/>
          <p:nvPr/>
        </p:nvSpPr>
        <p:spPr>
          <a:xfrm>
            <a:off x="3928056" y="1345633"/>
            <a:ext cx="7771991" cy="4503603"/>
          </a:xfrm>
          <a:prstGeom prst="roundRect">
            <a:avLst>
              <a:gd name="adj" fmla="val 5121"/>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72000" rtlCol="0" anchor="t" anchorCtr="0"/>
          <a:lstStyle/>
          <a:p>
            <a:pPr>
              <a:spcAft>
                <a:spcPts val="600"/>
              </a:spcAft>
            </a:pPr>
            <a:r>
              <a:rPr lang="en-US" sz="2400" dirty="0">
                <a:solidFill>
                  <a:srgbClr val="FE8E1D"/>
                </a:solidFill>
                <a:latin typeface="Arial Rounded MT Bold"/>
              </a:rPr>
              <a:t>Setting up your sprites and background</a:t>
            </a:r>
          </a:p>
          <a:p>
            <a:pPr>
              <a:lnSpc>
                <a:spcPct val="150000"/>
              </a:lnSpc>
              <a:spcAft>
                <a:spcPts val="600"/>
              </a:spcAft>
            </a:pPr>
            <a:r>
              <a:rPr lang="en-US" sz="1600" dirty="0">
                <a:solidFill>
                  <a:schemeClr val="bg1"/>
                </a:solidFill>
                <a:cs typeface="Arial"/>
              </a:rPr>
              <a:t>Let’s remove the initial sprite and add in the background you will need for this activity:</a:t>
            </a:r>
          </a:p>
          <a:p>
            <a:pPr marL="285750" indent="-285750">
              <a:lnSpc>
                <a:spcPct val="150000"/>
              </a:lnSpc>
              <a:spcAft>
                <a:spcPts val="600"/>
              </a:spcAft>
              <a:buFont typeface="Arial" panose="020B0604020202020204" pitchFamily="34" charset="0"/>
              <a:buChar char="•"/>
            </a:pPr>
            <a:r>
              <a:rPr lang="en-US" sz="1600" dirty="0">
                <a:solidFill>
                  <a:schemeClr val="bg1"/>
                </a:solidFill>
                <a:cs typeface="Arial"/>
              </a:rPr>
              <a:t>First delete Sprite1 (the cat)</a:t>
            </a:r>
          </a:p>
          <a:p>
            <a:pPr marL="285750" indent="-285750">
              <a:lnSpc>
                <a:spcPct val="150000"/>
              </a:lnSpc>
              <a:spcAft>
                <a:spcPts val="600"/>
              </a:spcAft>
              <a:buFont typeface="Arial" panose="020B0604020202020204" pitchFamily="34" charset="0"/>
              <a:buChar char="•"/>
            </a:pPr>
            <a:r>
              <a:rPr lang="en-GB" sz="1600" dirty="0">
                <a:solidFill>
                  <a:schemeClr val="bg1"/>
                </a:solidFill>
                <a:cs typeface="Arial"/>
              </a:rPr>
              <a:t>Now click Choose a Backdrop</a:t>
            </a:r>
          </a:p>
          <a:p>
            <a:pPr marL="285750" indent="-285750">
              <a:lnSpc>
                <a:spcPct val="150000"/>
              </a:lnSpc>
              <a:spcAft>
                <a:spcPts val="600"/>
              </a:spcAft>
              <a:buFont typeface="Arial" panose="020B0604020202020204" pitchFamily="34" charset="0"/>
              <a:buChar char="•"/>
            </a:pPr>
            <a:r>
              <a:rPr lang="en-GB" sz="1600" dirty="0">
                <a:solidFill>
                  <a:schemeClr val="bg1"/>
                </a:solidFill>
                <a:cs typeface="Arial"/>
              </a:rPr>
              <a:t>Our robot is sorting moon rocks so let's choose Moon</a:t>
            </a:r>
          </a:p>
          <a:p>
            <a:pPr marL="285750" indent="-285750">
              <a:lnSpc>
                <a:spcPct val="150000"/>
              </a:lnSpc>
              <a:spcAft>
                <a:spcPts val="600"/>
              </a:spcAft>
              <a:buFont typeface="Arial" panose="020B0604020202020204" pitchFamily="34" charset="0"/>
              <a:buChar char="•"/>
            </a:pPr>
            <a:r>
              <a:rPr lang="en-GB" sz="1600" dirty="0">
                <a:solidFill>
                  <a:schemeClr val="bg1"/>
                </a:solidFill>
                <a:cs typeface="Arial"/>
              </a:rPr>
              <a:t>You can now see the Moon backdrop in the top right area </a:t>
            </a:r>
            <a:br>
              <a:rPr lang="en-GB" sz="1600" dirty="0">
                <a:solidFill>
                  <a:schemeClr val="bg1"/>
                </a:solidFill>
                <a:cs typeface="Arial"/>
              </a:rPr>
            </a:br>
            <a:r>
              <a:rPr lang="en-GB" sz="1600" dirty="0">
                <a:solidFill>
                  <a:schemeClr val="bg1"/>
                </a:solidFill>
                <a:cs typeface="Arial"/>
              </a:rPr>
              <a:t>of the screen (called the stage)</a:t>
            </a:r>
          </a:p>
          <a:p>
            <a:pPr marL="285750" indent="-285750">
              <a:lnSpc>
                <a:spcPct val="150000"/>
              </a:lnSpc>
              <a:spcAft>
                <a:spcPts val="600"/>
              </a:spcAft>
              <a:buFont typeface="Arial" panose="020B0604020202020204" pitchFamily="34" charset="0"/>
              <a:buChar char="•"/>
            </a:pPr>
            <a:endParaRPr lang="en-GB" sz="1600" dirty="0">
              <a:solidFill>
                <a:schemeClr val="bg1"/>
              </a:solidFill>
              <a:cs typeface="Arial"/>
            </a:endParaRPr>
          </a:p>
          <a:p>
            <a:pPr>
              <a:lnSpc>
                <a:spcPct val="150000"/>
              </a:lnSpc>
              <a:spcAft>
                <a:spcPts val="600"/>
              </a:spcAft>
            </a:pPr>
            <a:r>
              <a:rPr lang="en-GB" sz="1600" dirty="0">
                <a:solidFill>
                  <a:schemeClr val="bg1"/>
                </a:solidFill>
                <a:cs typeface="Arial"/>
              </a:rPr>
              <a:t>Now you are ready to begin!</a:t>
            </a:r>
          </a:p>
          <a:p>
            <a:pPr marL="285750" indent="-285750">
              <a:spcAft>
                <a:spcPts val="600"/>
              </a:spcAft>
              <a:buFont typeface="Arial" panose="020B0604020202020204" pitchFamily="34" charset="0"/>
              <a:buChar char="•"/>
            </a:pPr>
            <a:endParaRPr lang="en-US" dirty="0">
              <a:solidFill>
                <a:schemeClr val="bg1"/>
              </a:solidFill>
              <a:cs typeface="Arial"/>
            </a:endParaRPr>
          </a:p>
        </p:txBody>
      </p:sp>
      <p:sp>
        <p:nvSpPr>
          <p:cNvPr id="8" name="TextBox 7">
            <a:extLst>
              <a:ext uri="{FF2B5EF4-FFF2-40B4-BE49-F238E27FC236}">
                <a16:creationId xmlns:a16="http://schemas.microsoft.com/office/drawing/2014/main" id="{45E54CD7-55F2-C58E-8BD5-F4FEF853ACEE}"/>
              </a:ext>
            </a:extLst>
          </p:cNvPr>
          <p:cNvSpPr txBox="1"/>
          <p:nvPr/>
        </p:nvSpPr>
        <p:spPr>
          <a:xfrm>
            <a:off x="105250" y="6018405"/>
            <a:ext cx="11981499" cy="569387"/>
          </a:xfrm>
          <a:prstGeom prst="rect">
            <a:avLst/>
          </a:prstGeom>
          <a:noFill/>
        </p:spPr>
        <p:txBody>
          <a:bodyPr wrap="square" rtlCol="0">
            <a:spAutoFit/>
          </a:bodyPr>
          <a:lstStyle/>
          <a:p>
            <a:pPr>
              <a:spcAft>
                <a:spcPts val="600"/>
              </a:spcAft>
              <a:defRPr/>
            </a:pPr>
            <a:r>
              <a:rPr lang="en-US" sz="1550" b="1">
                <a:solidFill>
                  <a:schemeClr val="bg1"/>
                </a:solidFill>
              </a:rPr>
              <a:t>Note: </a:t>
            </a:r>
            <a:r>
              <a:rPr lang="en-US" sz="1550">
                <a:solidFill>
                  <a:schemeClr val="bg1"/>
                </a:solidFill>
              </a:rPr>
              <a:t>Saving projects - if you would like to save your work as you go and are not logged in (recommended), you can save your project onto the computer: </a:t>
            </a:r>
            <a:r>
              <a:rPr lang="en-US" sz="1550">
                <a:solidFill>
                  <a:schemeClr val="bg2"/>
                </a:solidFill>
              </a:rPr>
              <a:t>In the menu click File &gt; Save to your computer</a:t>
            </a:r>
            <a:r>
              <a:rPr lang="en-US" sz="1550">
                <a:solidFill>
                  <a:schemeClr val="bg1"/>
                </a:solidFill>
              </a:rPr>
              <a:t>. You can find it in Downloads saved as 'Scratch Project.sb3'</a:t>
            </a:r>
            <a:endParaRPr lang="en-US" sz="1550">
              <a:solidFill>
                <a:schemeClr val="bg2"/>
              </a:solidFill>
              <a:cs typeface="Arial"/>
            </a:endParaRPr>
          </a:p>
        </p:txBody>
      </p:sp>
      <p:pic>
        <p:nvPicPr>
          <p:cNvPr id="11" name="Picture 10">
            <a:extLst>
              <a:ext uri="{FF2B5EF4-FFF2-40B4-BE49-F238E27FC236}">
                <a16:creationId xmlns:a16="http://schemas.microsoft.com/office/drawing/2014/main" id="{1B1C28D5-D7CB-67B8-8428-67F8C74691B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339236" y="3099184"/>
            <a:ext cx="493200" cy="528853"/>
          </a:xfrm>
          <a:prstGeom prst="rect">
            <a:avLst/>
          </a:prstGeom>
          <a:solidFill>
            <a:srgbClr val="7030A0">
              <a:alpha val="13000"/>
            </a:srgbClr>
          </a:solidFill>
        </p:spPr>
      </p:pic>
      <p:pic>
        <p:nvPicPr>
          <p:cNvPr id="4" name="Picture 3">
            <a:extLst>
              <a:ext uri="{FF2B5EF4-FFF2-40B4-BE49-F238E27FC236}">
                <a16:creationId xmlns:a16="http://schemas.microsoft.com/office/drawing/2014/main" id="{CB6DD26F-A413-347F-9DE1-117DA05F562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633527" y="2662899"/>
            <a:ext cx="1583735" cy="1187802"/>
          </a:xfrm>
          <a:prstGeom prst="rect">
            <a:avLst/>
          </a:prstGeom>
        </p:spPr>
      </p:pic>
    </p:spTree>
    <p:extLst>
      <p:ext uri="{BB962C8B-B14F-4D97-AF65-F5344CB8AC3E}">
        <p14:creationId xmlns:p14="http://schemas.microsoft.com/office/powerpoint/2010/main" val="3558518455"/>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6DB1572-3059-BFB9-81FA-B647298228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40567" y="1942110"/>
            <a:ext cx="5182933" cy="3880582"/>
          </a:xfrm>
          <a:prstGeom prst="rect">
            <a:avLst/>
          </a:prstGeom>
        </p:spPr>
      </p:pic>
      <p:sp>
        <p:nvSpPr>
          <p:cNvPr id="2" name="Content Placeholder 1">
            <a:extLst>
              <a:ext uri="{FF2B5EF4-FFF2-40B4-BE49-F238E27FC236}">
                <a16:creationId xmlns:a16="http://schemas.microsoft.com/office/drawing/2014/main" id="{E9AE82AA-F054-4BB5-9090-13C4F8D2F578}"/>
              </a:ext>
            </a:extLst>
          </p:cNvPr>
          <p:cNvSpPr>
            <a:spLocks noGrp="1"/>
          </p:cNvSpPr>
          <p:nvPr>
            <p:ph idx="4294967295"/>
          </p:nvPr>
        </p:nvSpPr>
        <p:spPr>
          <a:xfrm>
            <a:off x="429544" y="1473197"/>
            <a:ext cx="5845522" cy="5032847"/>
          </a:xfrm>
          <a:prstGeom prst="rect">
            <a:avLst/>
          </a:prstGeom>
        </p:spPr>
        <p:txBody>
          <a:bodyPr vert="horz" lIns="91440" tIns="45720" rIns="91440" bIns="45720" rtlCol="0" anchor="t">
            <a:noAutofit/>
          </a:bodyPr>
          <a:lstStyle/>
          <a:p>
            <a:pPr marL="0" indent="0">
              <a:lnSpc>
                <a:spcPct val="100000"/>
              </a:lnSpc>
              <a:spcBef>
                <a:spcPts val="0"/>
              </a:spcBef>
              <a:spcAft>
                <a:spcPts val="600"/>
              </a:spcAft>
              <a:buNone/>
            </a:pPr>
            <a:r>
              <a:rPr lang="en-GB" sz="1600" dirty="0">
                <a:solidFill>
                  <a:schemeClr val="accent2"/>
                </a:solidFill>
                <a:latin typeface="+mj-lt"/>
                <a:cs typeface="Arial"/>
              </a:rPr>
              <a:t>For this first Challenge, can you program the Moon rocks to sort themselves when clicked on?</a:t>
            </a:r>
          </a:p>
          <a:p>
            <a:pPr marL="0" indent="0">
              <a:lnSpc>
                <a:spcPct val="100000"/>
              </a:lnSpc>
              <a:spcBef>
                <a:spcPts val="0"/>
              </a:spcBef>
              <a:spcAft>
                <a:spcPts val="600"/>
              </a:spcAft>
              <a:buNone/>
            </a:pPr>
            <a:r>
              <a:rPr lang="en-GB" sz="1600" dirty="0">
                <a:latin typeface="+mn-lt"/>
                <a:cs typeface="Arial"/>
              </a:rPr>
              <a:t>If you have used Scratch before you might have a few ideas how to do this!</a:t>
            </a:r>
          </a:p>
          <a:p>
            <a:pPr marL="0" indent="0">
              <a:lnSpc>
                <a:spcPct val="100000"/>
              </a:lnSpc>
              <a:spcBef>
                <a:spcPts val="0"/>
              </a:spcBef>
              <a:spcAft>
                <a:spcPts val="600"/>
              </a:spcAft>
              <a:buNone/>
            </a:pPr>
            <a:r>
              <a:rPr lang="en-GB" sz="1600" dirty="0">
                <a:latin typeface="+mn-lt"/>
                <a:cs typeface="Arial"/>
              </a:rPr>
              <a:t>For our solution, we are going to:</a:t>
            </a:r>
          </a:p>
          <a:p>
            <a:pPr marL="285750" indent="-285750">
              <a:lnSpc>
                <a:spcPct val="100000"/>
              </a:lnSpc>
              <a:spcBef>
                <a:spcPts val="0"/>
              </a:spcBef>
              <a:spcAft>
                <a:spcPts val="600"/>
              </a:spcAft>
            </a:pPr>
            <a:r>
              <a:rPr lang="en-GB" sz="1600" dirty="0">
                <a:cs typeface="Arial"/>
              </a:rPr>
              <a:t>Create 4 sorting sprites. Here we’re using four Moon 'rocks'.</a:t>
            </a:r>
          </a:p>
          <a:p>
            <a:pPr marL="285750" indent="-285750">
              <a:lnSpc>
                <a:spcPct val="100000"/>
              </a:lnSpc>
              <a:spcBef>
                <a:spcPts val="0"/>
              </a:spcBef>
              <a:spcAft>
                <a:spcPts val="600"/>
              </a:spcAft>
            </a:pPr>
            <a:r>
              <a:rPr lang="en-GB" sz="1600" dirty="0">
                <a:cs typeface="Arial"/>
              </a:rPr>
              <a:t>We’ll resize and rename the sprites, then reposition them on the stage (see image on </a:t>
            </a:r>
            <a:r>
              <a:rPr lang="en-GB" sz="1600">
                <a:cs typeface="Arial"/>
              </a:rPr>
              <a:t>left).</a:t>
            </a:r>
            <a:endParaRPr lang="en-GB" sz="1600" dirty="0">
              <a:cs typeface="Arial"/>
            </a:endParaRPr>
          </a:p>
          <a:p>
            <a:pPr marL="285750" indent="-285750">
              <a:lnSpc>
                <a:spcPct val="100000"/>
              </a:lnSpc>
              <a:spcBef>
                <a:spcPts val="0"/>
              </a:spcBef>
              <a:spcAft>
                <a:spcPts val="600"/>
              </a:spcAft>
            </a:pPr>
            <a:r>
              <a:rPr lang="en-GB" sz="1600" dirty="0">
                <a:cs typeface="Arial"/>
              </a:rPr>
              <a:t>We'll add in in the 'Tick' and 'Cross', rename and reposition these, and change the 'Cross' from black to red.</a:t>
            </a:r>
          </a:p>
          <a:p>
            <a:pPr marL="285750" indent="-285750">
              <a:lnSpc>
                <a:spcPct val="100000"/>
              </a:lnSpc>
              <a:spcBef>
                <a:spcPts val="0"/>
              </a:spcBef>
              <a:spcAft>
                <a:spcPts val="600"/>
              </a:spcAft>
            </a:pPr>
            <a:r>
              <a:rPr lang="en-GB" sz="1600" dirty="0">
                <a:latin typeface="+mn-lt"/>
                <a:cs typeface="Arial"/>
              </a:rPr>
              <a:t>Finally, we’ll program the </a:t>
            </a:r>
            <a:r>
              <a:rPr lang="en-GB" sz="1600" dirty="0">
                <a:cs typeface="Arial"/>
              </a:rPr>
              <a:t>sorting sprites to move to 'Tick' or 'Cross' when clicked on, before being reset back to their starting point.</a:t>
            </a:r>
          </a:p>
          <a:p>
            <a:pPr marL="285750" indent="-285750">
              <a:lnSpc>
                <a:spcPct val="100000"/>
              </a:lnSpc>
              <a:spcBef>
                <a:spcPts val="0"/>
              </a:spcBef>
              <a:spcAft>
                <a:spcPts val="600"/>
              </a:spcAft>
            </a:pPr>
            <a:endParaRPr lang="en-GB" sz="1500" dirty="0">
              <a:cs typeface="Arial"/>
            </a:endParaRPr>
          </a:p>
          <a:p>
            <a:pPr marL="0" indent="0">
              <a:lnSpc>
                <a:spcPct val="100000"/>
              </a:lnSpc>
              <a:spcBef>
                <a:spcPts val="0"/>
              </a:spcBef>
              <a:spcAft>
                <a:spcPts val="600"/>
              </a:spcAft>
              <a:buNone/>
            </a:pPr>
            <a:r>
              <a:rPr lang="en-GB" sz="1600" dirty="0">
                <a:cs typeface="Arial"/>
              </a:rPr>
              <a:t>We'll</a:t>
            </a:r>
            <a:r>
              <a:rPr lang="en-GB" sz="1600" dirty="0">
                <a:latin typeface="+mn-lt"/>
                <a:cs typeface="Arial"/>
              </a:rPr>
              <a:t> do this using blocks from the </a:t>
            </a:r>
            <a:br>
              <a:rPr lang="en-GB" sz="1600" dirty="0"/>
            </a:br>
            <a:r>
              <a:rPr lang="en-GB" sz="1600" dirty="0">
                <a:latin typeface="+mn-lt"/>
                <a:cs typeface="Arial"/>
              </a:rPr>
              <a:t>following menus:</a:t>
            </a:r>
          </a:p>
        </p:txBody>
      </p:sp>
      <p:sp>
        <p:nvSpPr>
          <p:cNvPr id="3" name="Title 2">
            <a:extLst>
              <a:ext uri="{FF2B5EF4-FFF2-40B4-BE49-F238E27FC236}">
                <a16:creationId xmlns:a16="http://schemas.microsoft.com/office/drawing/2014/main" id="{46C78939-F500-4115-8846-FC035A2B4968}"/>
              </a:ext>
            </a:extLst>
          </p:cNvPr>
          <p:cNvSpPr>
            <a:spLocks noGrp="1"/>
          </p:cNvSpPr>
          <p:nvPr>
            <p:ph type="title"/>
          </p:nvPr>
        </p:nvSpPr>
        <p:spPr/>
        <p:txBody>
          <a:bodyPr/>
          <a:lstStyle/>
          <a:p>
            <a:r>
              <a:rPr lang="en-GB" dirty="0">
                <a:latin typeface="Arial Rounded MT Bold"/>
              </a:rPr>
              <a:t>Challenge 1 – sorting the sprites </a:t>
            </a:r>
            <a:endParaRPr lang="en-GB" dirty="0"/>
          </a:p>
        </p:txBody>
      </p:sp>
      <p:cxnSp>
        <p:nvCxnSpPr>
          <p:cNvPr id="5" name="Straight Connector 4">
            <a:extLst>
              <a:ext uri="{FF2B5EF4-FFF2-40B4-BE49-F238E27FC236}">
                <a16:creationId xmlns:a16="http://schemas.microsoft.com/office/drawing/2014/main" id="{6700DBDE-F8C8-7493-71AC-D71CF6578C23}"/>
              </a:ext>
            </a:extLst>
          </p:cNvPr>
          <p:cNvCxnSpPr>
            <a:cxnSpLocks/>
          </p:cNvCxnSpPr>
          <p:nvPr/>
        </p:nvCxnSpPr>
        <p:spPr>
          <a:xfrm>
            <a:off x="6395706" y="1473197"/>
            <a:ext cx="0" cy="5032847"/>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DC9D0167-CF85-9AF3-DE07-957C9D01315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805970" y="5835252"/>
            <a:ext cx="571500" cy="457200"/>
          </a:xfrm>
          <a:prstGeom prst="rect">
            <a:avLst/>
          </a:prstGeom>
        </p:spPr>
      </p:pic>
      <p:pic>
        <p:nvPicPr>
          <p:cNvPr id="8" name="Picture 7">
            <a:extLst>
              <a:ext uri="{FF2B5EF4-FFF2-40B4-BE49-F238E27FC236}">
                <a16:creationId xmlns:a16="http://schemas.microsoft.com/office/drawing/2014/main" id="{5702704C-C017-1090-B18D-ECB54DAE44C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534379" y="5822692"/>
            <a:ext cx="546100" cy="427359"/>
          </a:xfrm>
          <a:prstGeom prst="rect">
            <a:avLst/>
          </a:prstGeom>
        </p:spPr>
      </p:pic>
    </p:spTree>
    <p:extLst>
      <p:ext uri="{BB962C8B-B14F-4D97-AF65-F5344CB8AC3E}">
        <p14:creationId xmlns:p14="http://schemas.microsoft.com/office/powerpoint/2010/main" val="2665081303"/>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AE82AA-F054-4BB5-9090-13C4F8D2F578}"/>
              </a:ext>
            </a:extLst>
          </p:cNvPr>
          <p:cNvSpPr>
            <a:spLocks noGrp="1"/>
          </p:cNvSpPr>
          <p:nvPr>
            <p:ph idx="4294967295"/>
          </p:nvPr>
        </p:nvSpPr>
        <p:spPr>
          <a:xfrm>
            <a:off x="395254" y="1473197"/>
            <a:ext cx="5792175" cy="5032847"/>
          </a:xfrm>
          <a:prstGeom prst="rect">
            <a:avLst/>
          </a:prstGeom>
        </p:spPr>
        <p:txBody>
          <a:bodyPr vert="horz" lIns="91440" tIns="45720" rIns="91440" bIns="45720" rtlCol="0" anchor="t">
            <a:noAutofit/>
          </a:bodyPr>
          <a:lstStyle/>
          <a:p>
            <a:pPr marL="0" indent="0">
              <a:lnSpc>
                <a:spcPct val="100000"/>
              </a:lnSpc>
              <a:spcBef>
                <a:spcPts val="0"/>
              </a:spcBef>
              <a:spcAft>
                <a:spcPts val="600"/>
              </a:spcAft>
              <a:buNone/>
            </a:pPr>
            <a:r>
              <a:rPr lang="en-GB" sz="1600" dirty="0">
                <a:latin typeface="+mj-lt"/>
                <a:cs typeface="Arial"/>
              </a:rPr>
              <a:t>Let's </a:t>
            </a:r>
            <a:r>
              <a:rPr lang="en-GB" sz="1600" dirty="0">
                <a:solidFill>
                  <a:schemeClr val="accent2"/>
                </a:solidFill>
                <a:latin typeface="+mj-lt"/>
                <a:cs typeface="Arial"/>
              </a:rPr>
              <a:t>resize, re-name and position </a:t>
            </a:r>
            <a:r>
              <a:rPr lang="en-GB" sz="1600" dirty="0">
                <a:latin typeface="+mj-lt"/>
                <a:cs typeface="Arial"/>
              </a:rPr>
              <a:t>our sorting sprites.</a:t>
            </a:r>
          </a:p>
          <a:p>
            <a:pPr marL="0" indent="0">
              <a:lnSpc>
                <a:spcPct val="100000"/>
              </a:lnSpc>
              <a:spcBef>
                <a:spcPts val="0"/>
              </a:spcBef>
              <a:spcAft>
                <a:spcPts val="600"/>
              </a:spcAft>
              <a:buNone/>
            </a:pPr>
            <a:endParaRPr lang="en-GB" sz="1600" dirty="0">
              <a:latin typeface="+mj-lt"/>
              <a:cs typeface="Arial"/>
            </a:endParaRPr>
          </a:p>
          <a:p>
            <a:pPr marL="267970" indent="-267970">
              <a:lnSpc>
                <a:spcPct val="100000"/>
              </a:lnSpc>
              <a:spcBef>
                <a:spcPts val="0"/>
              </a:spcBef>
              <a:spcAft>
                <a:spcPts val="600"/>
              </a:spcAft>
            </a:pPr>
            <a:r>
              <a:rPr lang="en-GB" sz="1600" dirty="0">
                <a:cs typeface="Arial"/>
              </a:rPr>
              <a:t>Go to Choose Sprite      , search for Rocks and select the sprite. </a:t>
            </a:r>
            <a:endParaRPr lang="en-GB" sz="1000" dirty="0">
              <a:cs typeface="Arial"/>
            </a:endParaRPr>
          </a:p>
          <a:p>
            <a:pPr marL="267970" indent="-267970">
              <a:lnSpc>
                <a:spcPct val="100000"/>
              </a:lnSpc>
              <a:spcBef>
                <a:spcPts val="0"/>
              </a:spcBef>
              <a:spcAft>
                <a:spcPts val="600"/>
              </a:spcAft>
            </a:pPr>
            <a:r>
              <a:rPr lang="en-GB" sz="1600" dirty="0">
                <a:cs typeface="Arial"/>
              </a:rPr>
              <a:t>Right-click (mouse) or tap and hold (tablet) on your sprite to duplicate it until you have 4 rocks.</a:t>
            </a:r>
            <a:endParaRPr lang="en-GB" sz="1000" dirty="0">
              <a:cs typeface="Arial"/>
            </a:endParaRPr>
          </a:p>
          <a:p>
            <a:pPr marL="267970" indent="-267970">
              <a:lnSpc>
                <a:spcPct val="100000"/>
              </a:lnSpc>
              <a:spcBef>
                <a:spcPts val="0"/>
              </a:spcBef>
              <a:spcAft>
                <a:spcPts val="600"/>
              </a:spcAft>
            </a:pPr>
            <a:r>
              <a:rPr lang="en-GB" sz="1600" dirty="0">
                <a:cs typeface="Arial"/>
              </a:rPr>
              <a:t>Look below the stage to see each sprite’s information. </a:t>
            </a:r>
            <a:endParaRPr lang="en-GB" sz="1000" dirty="0">
              <a:cs typeface="Arial"/>
            </a:endParaRPr>
          </a:p>
          <a:p>
            <a:pPr marL="267970" indent="-267970">
              <a:lnSpc>
                <a:spcPct val="100000"/>
              </a:lnSpc>
              <a:spcBef>
                <a:spcPts val="0"/>
              </a:spcBef>
              <a:spcAft>
                <a:spcPts val="600"/>
              </a:spcAft>
            </a:pPr>
            <a:r>
              <a:rPr lang="en-GB" sz="1600" dirty="0">
                <a:cs typeface="Arial"/>
              </a:rPr>
              <a:t>Reduce the first 3 sprites to 50 in the size box. Click inside the sprite box to rename them 'Small rock 1', 'Small rock 2’, and 'Small rock 3’. Leave the final rock at size 100 and rename it 'Large rock'. </a:t>
            </a:r>
          </a:p>
          <a:p>
            <a:pPr marL="267970" indent="-267970">
              <a:lnSpc>
                <a:spcPct val="100000"/>
              </a:lnSpc>
              <a:spcBef>
                <a:spcPts val="0"/>
              </a:spcBef>
              <a:spcAft>
                <a:spcPts val="600"/>
              </a:spcAft>
            </a:pPr>
            <a:r>
              <a:rPr lang="en-GB" sz="1600" dirty="0">
                <a:cs typeface="Arial"/>
              </a:rPr>
              <a:t>Drag the sprites across your stage to the left, leaving space at the bottom, or use the co-ordinates on the right </a:t>
            </a:r>
            <a:br>
              <a:rPr lang="en-GB" sz="1600" dirty="0">
                <a:cs typeface="Arial"/>
              </a:rPr>
            </a:br>
            <a:r>
              <a:rPr lang="en-GB" sz="1600" dirty="0">
                <a:cs typeface="Arial"/>
              </a:rPr>
              <a:t>to reposition.</a:t>
            </a:r>
            <a:r>
              <a:rPr lang="en-GB" sz="1000" dirty="0">
                <a:cs typeface="Arial"/>
              </a:rPr>
              <a:t> </a:t>
            </a:r>
            <a:r>
              <a:rPr lang="en-GB" sz="1600" dirty="0">
                <a:cs typeface="Arial"/>
              </a:rPr>
              <a:t> Note down each sprite’s co-ordinates (the </a:t>
            </a:r>
            <a:br>
              <a:rPr lang="en-GB" sz="1600" dirty="0">
                <a:cs typeface="Arial"/>
              </a:rPr>
            </a:br>
            <a:r>
              <a:rPr lang="en-GB" sz="1600" dirty="0">
                <a:cs typeface="Arial"/>
              </a:rPr>
              <a:t>x and y numbers) as you’ll need these in step 3. Remember, some of the numbers may have a minus sign (see below) so write them down as they appear. </a:t>
            </a:r>
          </a:p>
          <a:p>
            <a:pPr marL="267970" indent="-267970">
              <a:lnSpc>
                <a:spcPct val="100000"/>
              </a:lnSpc>
              <a:spcBef>
                <a:spcPts val="0"/>
              </a:spcBef>
              <a:spcAft>
                <a:spcPts val="600"/>
              </a:spcAft>
            </a:pPr>
            <a:endParaRPr lang="en-GB" sz="1600" dirty="0">
              <a:cs typeface="Arial"/>
            </a:endParaRPr>
          </a:p>
          <a:p>
            <a:pPr marL="267970" indent="-267970">
              <a:lnSpc>
                <a:spcPct val="100000"/>
              </a:lnSpc>
              <a:spcBef>
                <a:spcPts val="0"/>
              </a:spcBef>
              <a:spcAft>
                <a:spcPts val="600"/>
              </a:spcAft>
            </a:pPr>
            <a:endParaRPr lang="en-GB" sz="1600" dirty="0"/>
          </a:p>
        </p:txBody>
      </p:sp>
      <p:sp>
        <p:nvSpPr>
          <p:cNvPr id="3" name="Title 2">
            <a:extLst>
              <a:ext uri="{FF2B5EF4-FFF2-40B4-BE49-F238E27FC236}">
                <a16:creationId xmlns:a16="http://schemas.microsoft.com/office/drawing/2014/main" id="{46C78939-F500-4115-8846-FC035A2B4968}"/>
              </a:ext>
            </a:extLst>
          </p:cNvPr>
          <p:cNvSpPr>
            <a:spLocks noGrp="1"/>
          </p:cNvSpPr>
          <p:nvPr>
            <p:ph type="title"/>
          </p:nvPr>
        </p:nvSpPr>
        <p:spPr/>
        <p:txBody>
          <a:bodyPr/>
          <a:lstStyle/>
          <a:p>
            <a:r>
              <a:rPr lang="en-GB" dirty="0">
                <a:latin typeface="Arial Rounded MT Bold"/>
              </a:rPr>
              <a:t>Challenge 1: step 1</a:t>
            </a:r>
            <a:endParaRPr lang="en-GB" dirty="0"/>
          </a:p>
        </p:txBody>
      </p:sp>
      <p:cxnSp>
        <p:nvCxnSpPr>
          <p:cNvPr id="5" name="Straight Connector 4">
            <a:extLst>
              <a:ext uri="{FF2B5EF4-FFF2-40B4-BE49-F238E27FC236}">
                <a16:creationId xmlns:a16="http://schemas.microsoft.com/office/drawing/2014/main" id="{6700DBDE-F8C8-7493-71AC-D71CF6578C23}"/>
              </a:ext>
            </a:extLst>
          </p:cNvPr>
          <p:cNvCxnSpPr>
            <a:cxnSpLocks/>
          </p:cNvCxnSpPr>
          <p:nvPr/>
        </p:nvCxnSpPr>
        <p:spPr>
          <a:xfrm>
            <a:off x="6395706" y="1473197"/>
            <a:ext cx="0" cy="5032847"/>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8584B408-1309-DF66-F05F-79C5A8286655}"/>
              </a:ext>
            </a:extLst>
          </p:cNvPr>
          <p:cNvPicPr>
            <a:picLocks noChangeAspect="1"/>
          </p:cNvPicPr>
          <p:nvPr/>
        </p:nvPicPr>
        <p:blipFill>
          <a:blip r:embed="rId3" cstate="screen">
            <a:extLst>
              <a:ext uri="{28A0092B-C50C-407E-A947-70E740481C1C}">
                <a14:useLocalDpi xmlns:a14="http://schemas.microsoft.com/office/drawing/2010/main"/>
              </a:ext>
            </a:extLst>
          </a:blip>
          <a:srcRect l="7031" t="3252" r="10156" b="4878"/>
          <a:stretch>
            <a:fillRect/>
          </a:stretch>
        </p:blipFill>
        <p:spPr>
          <a:xfrm>
            <a:off x="2637518" y="2134859"/>
            <a:ext cx="297106" cy="311348"/>
          </a:xfrm>
          <a:prstGeom prst="rect">
            <a:avLst/>
          </a:prstGeom>
        </p:spPr>
      </p:pic>
      <p:grpSp>
        <p:nvGrpSpPr>
          <p:cNvPr id="11" name="Group 10">
            <a:extLst>
              <a:ext uri="{FF2B5EF4-FFF2-40B4-BE49-F238E27FC236}">
                <a16:creationId xmlns:a16="http://schemas.microsoft.com/office/drawing/2014/main" id="{C6199525-B064-F4E4-3733-F773506E7E36}"/>
              </a:ext>
            </a:extLst>
          </p:cNvPr>
          <p:cNvGrpSpPr/>
          <p:nvPr/>
        </p:nvGrpSpPr>
        <p:grpSpPr>
          <a:xfrm>
            <a:off x="6722456" y="1540499"/>
            <a:ext cx="5077731" cy="3625862"/>
            <a:chOff x="6822848" y="2791279"/>
            <a:chExt cx="4533447" cy="3352906"/>
          </a:xfrm>
        </p:grpSpPr>
        <p:pic>
          <p:nvPicPr>
            <p:cNvPr id="9" name="Picture 8" descr="A close-up of a planet&#10;&#10;AI-generated content may be incorrect.">
              <a:extLst>
                <a:ext uri="{FF2B5EF4-FFF2-40B4-BE49-F238E27FC236}">
                  <a16:creationId xmlns:a16="http://schemas.microsoft.com/office/drawing/2014/main" id="{686EE336-162E-CD7C-5137-F998C364238C}"/>
                </a:ext>
              </a:extLst>
            </p:cNvPr>
            <p:cNvPicPr>
              <a:picLocks noChangeAspect="1"/>
            </p:cNvPicPr>
            <p:nvPr/>
          </p:nvPicPr>
          <p:blipFill>
            <a:blip r:embed="rId4"/>
            <a:stretch>
              <a:fillRect/>
            </a:stretch>
          </p:blipFill>
          <p:spPr>
            <a:xfrm>
              <a:off x="6827383" y="2791279"/>
              <a:ext cx="4524375" cy="1638300"/>
            </a:xfrm>
            <a:prstGeom prst="rect">
              <a:avLst/>
            </a:prstGeom>
          </p:spPr>
        </p:pic>
        <p:pic>
          <p:nvPicPr>
            <p:cNvPr id="10" name="Picture 9" descr="A screenshot of a computer&#10;&#10;AI-generated content may be incorrect.">
              <a:extLst>
                <a:ext uri="{FF2B5EF4-FFF2-40B4-BE49-F238E27FC236}">
                  <a16:creationId xmlns:a16="http://schemas.microsoft.com/office/drawing/2014/main" id="{8171AF2D-2961-A7E1-C934-A8EB60E0B40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10987"/>
            <a:stretch/>
          </p:blipFill>
          <p:spPr>
            <a:xfrm>
              <a:off x="6822848" y="4419827"/>
              <a:ext cx="4533447" cy="1724358"/>
            </a:xfrm>
            <a:prstGeom prst="rect">
              <a:avLst/>
            </a:prstGeom>
          </p:spPr>
        </p:pic>
      </p:grpSp>
      <p:pic>
        <p:nvPicPr>
          <p:cNvPr id="12" name="Picture 11" descr="A purple rectangle with white rectangle&#10;&#10;AI-generated content may be incorrect.">
            <a:extLst>
              <a:ext uri="{FF2B5EF4-FFF2-40B4-BE49-F238E27FC236}">
                <a16:creationId xmlns:a16="http://schemas.microsoft.com/office/drawing/2014/main" id="{71092C41-BF14-09D9-4FD0-516B4C6E3F16}"/>
              </a:ext>
            </a:extLst>
          </p:cNvPr>
          <p:cNvPicPr>
            <a:picLocks noChangeAspect="1"/>
          </p:cNvPicPr>
          <p:nvPr/>
        </p:nvPicPr>
        <p:blipFill>
          <a:blip r:embed="rId6"/>
          <a:stretch>
            <a:fillRect/>
          </a:stretch>
        </p:blipFill>
        <p:spPr>
          <a:xfrm>
            <a:off x="6722454" y="1539844"/>
            <a:ext cx="2832028" cy="500132"/>
          </a:xfrm>
          <a:prstGeom prst="rect">
            <a:avLst/>
          </a:prstGeom>
        </p:spPr>
      </p:pic>
      <p:pic>
        <p:nvPicPr>
          <p:cNvPr id="7" name="Picture 6">
            <a:extLst>
              <a:ext uri="{FF2B5EF4-FFF2-40B4-BE49-F238E27FC236}">
                <a16:creationId xmlns:a16="http://schemas.microsoft.com/office/drawing/2014/main" id="{2B07BE5D-7943-5209-D02E-C9520B92192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3809" t="11846"/>
          <a:stretch/>
        </p:blipFill>
        <p:spPr>
          <a:xfrm>
            <a:off x="3829050" y="6115049"/>
            <a:ext cx="2193733" cy="425285"/>
          </a:xfrm>
          <a:prstGeom prst="rect">
            <a:avLst/>
          </a:prstGeom>
        </p:spPr>
      </p:pic>
      <p:sp>
        <p:nvSpPr>
          <p:cNvPr id="6" name="Rectangle: Rounded Corners 4">
            <a:extLst>
              <a:ext uri="{FF2B5EF4-FFF2-40B4-BE49-F238E27FC236}">
                <a16:creationId xmlns:a16="http://schemas.microsoft.com/office/drawing/2014/main" id="{0517DD30-2122-9CCC-6CF0-ECB4C9172284}"/>
              </a:ext>
            </a:extLst>
          </p:cNvPr>
          <p:cNvSpPr/>
          <p:nvPr/>
        </p:nvSpPr>
        <p:spPr>
          <a:xfrm>
            <a:off x="6590375" y="5092797"/>
            <a:ext cx="5067564" cy="1527137"/>
          </a:xfrm>
          <a:prstGeom prst="roundRect">
            <a:avLst>
              <a:gd name="adj" fmla="val 0"/>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72000" rtlCol="0" anchor="ctr" anchorCtr="0"/>
          <a:lstStyle/>
          <a:p>
            <a:pPr>
              <a:defRPr/>
            </a:pPr>
            <a:endParaRPr lang="en-GB" sz="2000" b="1" dirty="0">
              <a:solidFill>
                <a:srgbClr val="F0861B"/>
              </a:solidFill>
              <a:latin typeface="Arial" panose="020B0604020202020204" pitchFamily="34" charset="0"/>
              <a:ea typeface="Times New Roman" panose="02020603050405020304" pitchFamily="18" charset="0"/>
            </a:endParaRPr>
          </a:p>
          <a:p>
            <a:pPr>
              <a:defRPr/>
            </a:pPr>
            <a:r>
              <a:rPr lang="en-GB" sz="1600" dirty="0">
                <a:solidFill>
                  <a:srgbClr val="000000"/>
                </a:solidFill>
                <a:latin typeface="Arial" panose="020B0604020202020204" pitchFamily="34" charset="0"/>
                <a:ea typeface="Times New Roman" panose="02020603050405020304" pitchFamily="18" charset="0"/>
              </a:rPr>
              <a:t>Names and co-ordinates</a:t>
            </a:r>
          </a:p>
          <a:p>
            <a:pPr>
              <a:defRPr/>
            </a:pPr>
            <a:endParaRPr lang="en-GB" sz="500" dirty="0">
              <a:solidFill>
                <a:srgbClr val="000000"/>
              </a:solidFill>
              <a:latin typeface="Arial" panose="020B0604020202020204" pitchFamily="34" charset="0"/>
              <a:ea typeface="Times New Roman" panose="02020603050405020304" pitchFamily="18" charset="0"/>
            </a:endParaRPr>
          </a:p>
          <a:p>
            <a:pPr algn="ctr">
              <a:defRPr/>
            </a:pPr>
            <a:r>
              <a:rPr lang="en-GB" sz="1600" dirty="0">
                <a:solidFill>
                  <a:srgbClr val="000000"/>
                </a:solidFill>
                <a:latin typeface="Arial" panose="020B0604020202020204" pitchFamily="34" charset="0"/>
                <a:ea typeface="Times New Roman" panose="02020603050405020304" pitchFamily="18" charset="0"/>
              </a:rPr>
              <a:t>Small rock 1:   x =   -195    y =   80</a:t>
            </a:r>
          </a:p>
          <a:p>
            <a:pPr algn="ctr">
              <a:defRPr/>
            </a:pPr>
            <a:r>
              <a:rPr lang="en-GB" sz="1600" dirty="0">
                <a:solidFill>
                  <a:srgbClr val="000000"/>
                </a:solidFill>
                <a:latin typeface="Arial" panose="020B0604020202020204" pitchFamily="34" charset="0"/>
                <a:ea typeface="Times New Roman" panose="02020603050405020304" pitchFamily="18" charset="0"/>
              </a:rPr>
              <a:t>Small rock 2:   x =   -195    y =   40</a:t>
            </a:r>
          </a:p>
          <a:p>
            <a:pPr algn="ctr">
              <a:defRPr/>
            </a:pPr>
            <a:r>
              <a:rPr lang="en-GB" sz="1600" dirty="0">
                <a:solidFill>
                  <a:srgbClr val="000000"/>
                </a:solidFill>
                <a:latin typeface="Arial" panose="020B0604020202020204" pitchFamily="34" charset="0"/>
                <a:ea typeface="Times New Roman" panose="02020603050405020304" pitchFamily="18" charset="0"/>
              </a:rPr>
              <a:t>Small rock 3:   x =   -195    y =     0</a:t>
            </a:r>
          </a:p>
          <a:p>
            <a:pPr algn="ctr">
              <a:defRPr/>
            </a:pPr>
            <a:r>
              <a:rPr lang="en-GB" sz="1600" dirty="0">
                <a:solidFill>
                  <a:srgbClr val="000000"/>
                </a:solidFill>
                <a:latin typeface="Arial" panose="020B0604020202020204" pitchFamily="34" charset="0"/>
                <a:ea typeface="Times New Roman" panose="02020603050405020304" pitchFamily="18" charset="0"/>
              </a:rPr>
              <a:t>Large rock:      x =   -195    y =  -45</a:t>
            </a:r>
          </a:p>
          <a:p>
            <a:pPr>
              <a:defRPr/>
            </a:pPr>
            <a:endParaRPr lang="en-GB" sz="500" dirty="0">
              <a:solidFill>
                <a:srgbClr val="000000"/>
              </a:solidFill>
              <a:latin typeface="Arial" panose="020B0604020202020204" pitchFamily="34" charset="0"/>
              <a:ea typeface="Times New Roman" panose="02020603050405020304" pitchFamily="18" charset="0"/>
            </a:endParaRPr>
          </a:p>
          <a:p>
            <a:pPr>
              <a:defRPr/>
            </a:pPr>
            <a:endParaRPr lang="en-GB" sz="1600" dirty="0">
              <a:solidFill>
                <a:srgbClr val="000000"/>
              </a:solidFill>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154048958"/>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AE82AA-F054-4BB5-9090-13C4F8D2F578}"/>
              </a:ext>
            </a:extLst>
          </p:cNvPr>
          <p:cNvSpPr>
            <a:spLocks noGrp="1"/>
          </p:cNvSpPr>
          <p:nvPr>
            <p:ph idx="4294967295"/>
          </p:nvPr>
        </p:nvSpPr>
        <p:spPr>
          <a:xfrm>
            <a:off x="395254" y="1473197"/>
            <a:ext cx="5792175" cy="5032847"/>
          </a:xfrm>
          <a:prstGeom prst="rect">
            <a:avLst/>
          </a:prstGeom>
        </p:spPr>
        <p:txBody>
          <a:bodyPr vert="horz" lIns="91440" tIns="45720" rIns="91440" bIns="45720" rtlCol="0" anchor="t">
            <a:noAutofit/>
          </a:bodyPr>
          <a:lstStyle/>
          <a:p>
            <a:pPr marL="0" indent="0">
              <a:lnSpc>
                <a:spcPct val="100000"/>
              </a:lnSpc>
              <a:spcBef>
                <a:spcPts val="0"/>
              </a:spcBef>
              <a:spcAft>
                <a:spcPts val="600"/>
              </a:spcAft>
              <a:buNone/>
            </a:pPr>
            <a:r>
              <a:rPr lang="en-GB" sz="1600" dirty="0">
                <a:latin typeface="Arial Rounded MT Bold" panose="020F0704030504030204" pitchFamily="34" charset="0"/>
                <a:cs typeface="Arial"/>
              </a:rPr>
              <a:t>Let's </a:t>
            </a:r>
            <a:r>
              <a:rPr lang="en-GB" sz="1600" dirty="0">
                <a:solidFill>
                  <a:schemeClr val="accent2"/>
                </a:solidFill>
                <a:latin typeface="Arial Rounded MT Bold" panose="020F0704030504030204" pitchFamily="34" charset="0"/>
                <a:cs typeface="Arial"/>
              </a:rPr>
              <a:t>create 'Tick' and 'Cross' sprites </a:t>
            </a:r>
            <a:r>
              <a:rPr lang="en-GB" sz="1600" dirty="0">
                <a:latin typeface="Arial Rounded MT Bold" panose="020F0704030504030204" pitchFamily="34" charset="0"/>
                <a:cs typeface="Arial"/>
              </a:rPr>
              <a:t>for the rocks to be sorted to.</a:t>
            </a:r>
          </a:p>
          <a:p>
            <a:pPr marL="0" indent="0">
              <a:lnSpc>
                <a:spcPct val="100000"/>
              </a:lnSpc>
              <a:spcBef>
                <a:spcPts val="0"/>
              </a:spcBef>
              <a:spcAft>
                <a:spcPts val="600"/>
              </a:spcAft>
              <a:buNone/>
            </a:pPr>
            <a:endParaRPr lang="en-GB" sz="1600" dirty="0">
              <a:cs typeface="Arial"/>
            </a:endParaRPr>
          </a:p>
          <a:p>
            <a:pPr marL="267970" indent="-267970">
              <a:lnSpc>
                <a:spcPct val="100000"/>
              </a:lnSpc>
              <a:spcBef>
                <a:spcPts val="0"/>
              </a:spcBef>
              <a:spcAft>
                <a:spcPts val="600"/>
              </a:spcAft>
            </a:pPr>
            <a:r>
              <a:rPr lang="en-GB" sz="1600" dirty="0">
                <a:cs typeface="Arial"/>
              </a:rPr>
              <a:t>Go to Choose Sprite and search for ‘button’. Select the  'Tick' and position it to the top right of the stage.</a:t>
            </a:r>
          </a:p>
          <a:p>
            <a:pPr marL="267970" indent="-267970">
              <a:lnSpc>
                <a:spcPct val="100000"/>
              </a:lnSpc>
              <a:spcBef>
                <a:spcPts val="0"/>
              </a:spcBef>
              <a:spcAft>
                <a:spcPts val="600"/>
              </a:spcAft>
            </a:pPr>
            <a:r>
              <a:rPr lang="en-GB" sz="1600" dirty="0">
                <a:cs typeface="Arial"/>
              </a:rPr>
              <a:t>Repeat this to find the 'Cross' sprite by searching for button’ again, and position this to the top left of the stage.</a:t>
            </a:r>
            <a:endParaRPr lang="en-GB" dirty="0"/>
          </a:p>
          <a:p>
            <a:pPr marL="267970" indent="-267970">
              <a:lnSpc>
                <a:spcPct val="100000"/>
              </a:lnSpc>
              <a:spcBef>
                <a:spcPts val="0"/>
              </a:spcBef>
              <a:spcAft>
                <a:spcPts val="600"/>
              </a:spcAft>
            </a:pPr>
            <a:r>
              <a:rPr lang="en-GB" sz="1600" dirty="0">
                <a:cs typeface="Arial"/>
              </a:rPr>
              <a:t>Select and rename them 'Tick' and 'Cross'. </a:t>
            </a:r>
          </a:p>
          <a:p>
            <a:pPr marL="267970" indent="-267970">
              <a:lnSpc>
                <a:spcPct val="100000"/>
              </a:lnSpc>
              <a:spcBef>
                <a:spcPts val="0"/>
              </a:spcBef>
              <a:spcAft>
                <a:spcPts val="600"/>
              </a:spcAft>
            </a:pPr>
            <a:r>
              <a:rPr lang="en-GB" sz="1600" dirty="0">
                <a:cs typeface="Arial"/>
              </a:rPr>
              <a:t>Click the 'Cross' sprite, then click the Costumes tab (top-left of the Scratch screen). Select the red costume to change your sprite from black to red.</a:t>
            </a:r>
            <a:endParaRPr lang="en-GB" sz="1600" dirty="0">
              <a:latin typeface="+mn-lt"/>
            </a:endParaRPr>
          </a:p>
        </p:txBody>
      </p:sp>
      <p:sp>
        <p:nvSpPr>
          <p:cNvPr id="3" name="Title 2">
            <a:extLst>
              <a:ext uri="{FF2B5EF4-FFF2-40B4-BE49-F238E27FC236}">
                <a16:creationId xmlns:a16="http://schemas.microsoft.com/office/drawing/2014/main" id="{46C78939-F500-4115-8846-FC035A2B4968}"/>
              </a:ext>
            </a:extLst>
          </p:cNvPr>
          <p:cNvSpPr>
            <a:spLocks noGrp="1"/>
          </p:cNvSpPr>
          <p:nvPr>
            <p:ph type="title"/>
          </p:nvPr>
        </p:nvSpPr>
        <p:spPr/>
        <p:txBody>
          <a:bodyPr/>
          <a:lstStyle/>
          <a:p>
            <a:r>
              <a:rPr lang="en-GB" dirty="0">
                <a:latin typeface="Arial Rounded MT Bold"/>
              </a:rPr>
              <a:t>Challenge 1: step 2 </a:t>
            </a:r>
            <a:endParaRPr lang="en-GB" dirty="0"/>
          </a:p>
        </p:txBody>
      </p:sp>
      <p:cxnSp>
        <p:nvCxnSpPr>
          <p:cNvPr id="5" name="Straight Connector 4">
            <a:extLst>
              <a:ext uri="{FF2B5EF4-FFF2-40B4-BE49-F238E27FC236}">
                <a16:creationId xmlns:a16="http://schemas.microsoft.com/office/drawing/2014/main" id="{6700DBDE-F8C8-7493-71AC-D71CF6578C23}"/>
              </a:ext>
            </a:extLst>
          </p:cNvPr>
          <p:cNvCxnSpPr>
            <a:cxnSpLocks/>
          </p:cNvCxnSpPr>
          <p:nvPr/>
        </p:nvCxnSpPr>
        <p:spPr>
          <a:xfrm>
            <a:off x="6395706" y="1473197"/>
            <a:ext cx="0" cy="5032847"/>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DB76AC24-B052-A308-7350-A15730B0B8B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600950" y="1521053"/>
            <a:ext cx="3235238" cy="2527541"/>
          </a:xfrm>
          <a:prstGeom prst="rect">
            <a:avLst/>
          </a:prstGeom>
        </p:spPr>
      </p:pic>
      <p:pic>
        <p:nvPicPr>
          <p:cNvPr id="9" name="Picture 8">
            <a:extLst>
              <a:ext uri="{FF2B5EF4-FFF2-40B4-BE49-F238E27FC236}">
                <a16:creationId xmlns:a16="http://schemas.microsoft.com/office/drawing/2014/main" id="{D242D541-61DE-183D-223A-30A784FF74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00949" y="4048594"/>
            <a:ext cx="3235238" cy="2422297"/>
          </a:xfrm>
          <a:prstGeom prst="rect">
            <a:avLst/>
          </a:prstGeom>
        </p:spPr>
      </p:pic>
    </p:spTree>
    <p:extLst>
      <p:ext uri="{BB962C8B-B14F-4D97-AF65-F5344CB8AC3E}">
        <p14:creationId xmlns:p14="http://schemas.microsoft.com/office/powerpoint/2010/main" val="3871495679"/>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AE82AA-F054-4BB5-9090-13C4F8D2F578}"/>
              </a:ext>
            </a:extLst>
          </p:cNvPr>
          <p:cNvSpPr>
            <a:spLocks noGrp="1"/>
          </p:cNvSpPr>
          <p:nvPr>
            <p:ph idx="4294967295"/>
          </p:nvPr>
        </p:nvSpPr>
        <p:spPr>
          <a:xfrm>
            <a:off x="372394" y="1473197"/>
            <a:ext cx="5856953" cy="5032847"/>
          </a:xfrm>
          <a:prstGeom prst="rect">
            <a:avLst/>
          </a:prstGeom>
        </p:spPr>
        <p:txBody>
          <a:bodyPr vert="horz" lIns="91440" tIns="45720" rIns="91440" bIns="45720" rtlCol="0" anchor="t">
            <a:noAutofit/>
          </a:bodyPr>
          <a:lstStyle/>
          <a:p>
            <a:pPr marL="0" indent="0">
              <a:lnSpc>
                <a:spcPct val="100000"/>
              </a:lnSpc>
              <a:spcBef>
                <a:spcPts val="0"/>
              </a:spcBef>
              <a:spcAft>
                <a:spcPts val="600"/>
              </a:spcAft>
              <a:buNone/>
            </a:pPr>
            <a:r>
              <a:rPr lang="en-GB" sz="1600" dirty="0">
                <a:latin typeface="+mj-lt"/>
                <a:cs typeface="Arial"/>
              </a:rPr>
              <a:t>Let's </a:t>
            </a:r>
            <a:r>
              <a:rPr lang="en-GB" sz="1600" dirty="0">
                <a:solidFill>
                  <a:schemeClr val="accent2"/>
                </a:solidFill>
                <a:latin typeface="+mj-lt"/>
                <a:cs typeface="Arial"/>
              </a:rPr>
              <a:t>make the sorting sprites move</a:t>
            </a:r>
            <a:r>
              <a:rPr lang="en-GB" sz="1600" dirty="0">
                <a:latin typeface="+mj-lt"/>
                <a:cs typeface="Arial"/>
              </a:rPr>
              <a:t> to the 'Tick' or 'Cross' when we click on them.</a:t>
            </a:r>
          </a:p>
          <a:p>
            <a:pPr marL="285750" indent="-285750">
              <a:lnSpc>
                <a:spcPct val="100000"/>
              </a:lnSpc>
              <a:spcBef>
                <a:spcPts val="0"/>
              </a:spcBef>
              <a:spcAft>
                <a:spcPts val="600"/>
              </a:spcAft>
            </a:pPr>
            <a:r>
              <a:rPr lang="en-GB" sz="1600" dirty="0">
                <a:cs typeface="Arial"/>
              </a:rPr>
              <a:t>Select</a:t>
            </a:r>
            <a:r>
              <a:rPr lang="en-GB" sz="1600" dirty="0">
                <a:latin typeface="Arial"/>
                <a:cs typeface="Arial"/>
              </a:rPr>
              <a:t> the first sorting sprite ('Small rock 1').</a:t>
            </a:r>
            <a:endParaRPr lang="en-GB" dirty="0"/>
          </a:p>
          <a:p>
            <a:pPr marL="267970" indent="-267970"/>
            <a:r>
              <a:rPr lang="en-GB" sz="1600" dirty="0">
                <a:latin typeface="Arial"/>
                <a:cs typeface="Arial"/>
              </a:rPr>
              <a:t>Add a </a:t>
            </a:r>
            <a:r>
              <a:rPr lang="en-GB" sz="1600" b="1" dirty="0">
                <a:latin typeface="Arial"/>
                <a:cs typeface="Arial"/>
              </a:rPr>
              <a:t>when this sprite clicked</a:t>
            </a:r>
            <a:r>
              <a:rPr lang="en-GB" sz="1600" dirty="0">
                <a:solidFill>
                  <a:srgbClr val="00A7B5"/>
                </a:solidFill>
                <a:latin typeface="Arial"/>
                <a:cs typeface="Arial"/>
              </a:rPr>
              <a:t> </a:t>
            </a:r>
            <a:r>
              <a:rPr lang="en-GB" sz="1600" dirty="0">
                <a:solidFill>
                  <a:srgbClr val="1E1E1E"/>
                </a:solidFill>
                <a:latin typeface="Arial"/>
                <a:cs typeface="Arial"/>
              </a:rPr>
              <a:t>(Events) </a:t>
            </a:r>
            <a:r>
              <a:rPr lang="en-GB" sz="1600" dirty="0">
                <a:solidFill>
                  <a:srgbClr val="00A7B5"/>
                </a:solidFill>
                <a:latin typeface="Arial"/>
                <a:cs typeface="Arial"/>
              </a:rPr>
              <a:t>input</a:t>
            </a:r>
            <a:r>
              <a:rPr lang="en-GB" sz="1600" dirty="0">
                <a:latin typeface="Arial"/>
                <a:cs typeface="Arial"/>
              </a:rPr>
              <a:t> block</a:t>
            </a:r>
            <a:r>
              <a:rPr lang="en-GB" sz="1600" dirty="0">
                <a:solidFill>
                  <a:srgbClr val="1E1E1E"/>
                </a:solidFill>
                <a:latin typeface="Arial"/>
                <a:cs typeface="Arial"/>
              </a:rPr>
              <a:t>. This</a:t>
            </a:r>
            <a:r>
              <a:rPr lang="en-GB" sz="1600" dirty="0">
                <a:latin typeface="Arial"/>
                <a:cs typeface="Arial"/>
              </a:rPr>
              <a:t> starts the </a:t>
            </a:r>
            <a:r>
              <a:rPr lang="en-GB" sz="1600" dirty="0">
                <a:solidFill>
                  <a:srgbClr val="00A7B5"/>
                </a:solidFill>
                <a:latin typeface="Arial"/>
                <a:cs typeface="Arial"/>
              </a:rPr>
              <a:t>algorithm </a:t>
            </a:r>
            <a:r>
              <a:rPr lang="en-GB" sz="1600" dirty="0">
                <a:latin typeface="Arial"/>
                <a:cs typeface="Arial"/>
              </a:rPr>
              <a:t>whenever the sprite on the stage is clicked </a:t>
            </a:r>
            <a:r>
              <a:rPr lang="en-GB" sz="1600" dirty="0">
                <a:solidFill>
                  <a:schemeClr val="bg2"/>
                </a:solidFill>
                <a:latin typeface="Arial"/>
                <a:cs typeface="Arial"/>
              </a:rPr>
              <a:t>(initialisation)</a:t>
            </a:r>
            <a:r>
              <a:rPr lang="en-GB" sz="1600" dirty="0">
                <a:latin typeface="Arial"/>
                <a:cs typeface="Arial"/>
              </a:rPr>
              <a:t>.</a:t>
            </a:r>
            <a:endParaRPr lang="en-GB" sz="1600" dirty="0">
              <a:solidFill>
                <a:srgbClr val="000000"/>
              </a:solidFill>
              <a:latin typeface="Arial"/>
              <a:cs typeface="Arial"/>
            </a:endParaRPr>
          </a:p>
          <a:p>
            <a:pPr marL="267970" indent="-267970"/>
            <a:r>
              <a:rPr lang="en-GB" sz="1600" dirty="0">
                <a:latin typeface="Arial"/>
                <a:cs typeface="Arial"/>
              </a:rPr>
              <a:t>Add a </a:t>
            </a:r>
            <a:r>
              <a:rPr lang="en-GB" sz="1600" b="1" dirty="0">
                <a:latin typeface="Arial"/>
                <a:cs typeface="Arial"/>
              </a:rPr>
              <a:t>glide 1 secs to [random position] </a:t>
            </a:r>
            <a:r>
              <a:rPr lang="en-GB" sz="1600" dirty="0">
                <a:latin typeface="Arial"/>
                <a:cs typeface="Arial"/>
              </a:rPr>
              <a:t>block (Motion). Change the [position] to 'Tick'. Click the sprite to </a:t>
            </a:r>
            <a:r>
              <a:rPr lang="en-GB" sz="1600" dirty="0">
                <a:solidFill>
                  <a:srgbClr val="00A7B5"/>
                </a:solidFill>
                <a:latin typeface="Arial"/>
                <a:cs typeface="Arial"/>
              </a:rPr>
              <a:t>test.</a:t>
            </a:r>
          </a:p>
          <a:p>
            <a:pPr marL="267970" indent="-267970"/>
            <a:r>
              <a:rPr lang="en-GB" sz="1600" dirty="0">
                <a:latin typeface="Arial"/>
                <a:cs typeface="Arial"/>
              </a:rPr>
              <a:t>Add a </a:t>
            </a:r>
            <a:r>
              <a:rPr lang="en-GB" sz="1600" b="1" dirty="0">
                <a:cs typeface="Arial"/>
              </a:rPr>
              <a:t>when      clicked </a:t>
            </a:r>
            <a:r>
              <a:rPr lang="en-GB" sz="1600" dirty="0">
                <a:latin typeface="Arial"/>
                <a:cs typeface="Arial"/>
              </a:rPr>
              <a:t>(Event) block </a:t>
            </a:r>
            <a:r>
              <a:rPr lang="en-GB" sz="1600" dirty="0">
                <a:solidFill>
                  <a:srgbClr val="00A7B5"/>
                </a:solidFill>
                <a:latin typeface="Arial"/>
                <a:cs typeface="Arial"/>
              </a:rPr>
              <a:t>(</a:t>
            </a:r>
            <a:r>
              <a:rPr lang="en-GB" sz="1600" dirty="0">
                <a:solidFill>
                  <a:schemeClr val="bg2"/>
                </a:solidFill>
                <a:latin typeface="Arial"/>
                <a:cs typeface="Arial"/>
              </a:rPr>
              <a:t>input).</a:t>
            </a:r>
            <a:r>
              <a:rPr lang="en-GB" sz="1600" dirty="0">
                <a:latin typeface="Arial"/>
                <a:cs typeface="Arial"/>
              </a:rPr>
              <a:t> Drag a </a:t>
            </a:r>
            <a:r>
              <a:rPr lang="en-GB" sz="1600" b="1" dirty="0">
                <a:latin typeface="Arial"/>
                <a:cs typeface="Arial"/>
              </a:rPr>
              <a:t>glide 1 secs to x: [ ] y: [ ]</a:t>
            </a:r>
            <a:r>
              <a:rPr lang="en-GB" sz="1600" dirty="0">
                <a:latin typeface="Arial"/>
                <a:cs typeface="Arial"/>
              </a:rPr>
              <a:t> (Motion) block underneath. </a:t>
            </a:r>
            <a:r>
              <a:rPr lang="en-GB" sz="1600" dirty="0">
                <a:solidFill>
                  <a:srgbClr val="1E1E1E"/>
                </a:solidFill>
                <a:latin typeface="Arial"/>
                <a:cs typeface="Arial"/>
              </a:rPr>
              <a:t>Update its starting co-ordinates (the x and y numbers you wrote down in step 1) in the correct spaces (remembering some may have had a minus sign). This will reset the sprite.</a:t>
            </a:r>
          </a:p>
          <a:p>
            <a:pPr marL="267970" indent="-267970"/>
            <a:r>
              <a:rPr lang="en-GB" sz="1600" dirty="0">
                <a:solidFill>
                  <a:srgbClr val="000000"/>
                </a:solidFill>
                <a:latin typeface="Arial"/>
                <a:cs typeface="Arial"/>
              </a:rPr>
              <a:t>Now</a:t>
            </a:r>
            <a:r>
              <a:rPr lang="en-GB" sz="1600" dirty="0">
                <a:solidFill>
                  <a:srgbClr val="00A7B5"/>
                </a:solidFill>
                <a:latin typeface="Arial"/>
                <a:cs typeface="Arial"/>
              </a:rPr>
              <a:t> test.</a:t>
            </a:r>
            <a:r>
              <a:rPr lang="en-GB" sz="1600" dirty="0">
                <a:latin typeface="Arial"/>
                <a:cs typeface="Arial"/>
              </a:rPr>
              <a:t> Did it return to its starting position? If not, </a:t>
            </a:r>
            <a:r>
              <a:rPr lang="en-GB" sz="1600" dirty="0">
                <a:solidFill>
                  <a:srgbClr val="00A7B5"/>
                </a:solidFill>
                <a:latin typeface="Arial"/>
                <a:cs typeface="Arial"/>
              </a:rPr>
              <a:t>debug.</a:t>
            </a:r>
            <a:endParaRPr lang="en-GB" dirty="0">
              <a:solidFill>
                <a:srgbClr val="00A7B5"/>
              </a:solidFill>
            </a:endParaRPr>
          </a:p>
          <a:p>
            <a:pPr marL="267970" indent="-267970"/>
            <a:r>
              <a:rPr lang="en-GB" sz="1600" dirty="0">
                <a:latin typeface="Arial"/>
                <a:cs typeface="Arial"/>
              </a:rPr>
              <a:t>Repeat for all the sorting sprites</a:t>
            </a:r>
            <a:r>
              <a:rPr lang="en-GB" sz="1600" dirty="0">
                <a:solidFill>
                  <a:srgbClr val="1E1E1E"/>
                </a:solidFill>
                <a:latin typeface="Arial"/>
                <a:cs typeface="Arial"/>
              </a:rPr>
              <a:t>, updating their co-ordinates and sending the Large rock to the 'Cross'. </a:t>
            </a:r>
            <a:r>
              <a:rPr lang="en-GB" sz="1600" dirty="0">
                <a:solidFill>
                  <a:srgbClr val="00A7B5"/>
                </a:solidFill>
                <a:latin typeface="Arial"/>
                <a:cs typeface="Arial"/>
              </a:rPr>
              <a:t>T</a:t>
            </a:r>
            <a:r>
              <a:rPr lang="en-GB" sz="1600" dirty="0">
                <a:solidFill>
                  <a:schemeClr val="bg2"/>
                </a:solidFill>
                <a:latin typeface="Arial"/>
                <a:cs typeface="Arial"/>
              </a:rPr>
              <a:t>est </a:t>
            </a:r>
            <a:r>
              <a:rPr lang="en-GB" sz="1600" dirty="0">
                <a:latin typeface="Arial"/>
                <a:cs typeface="Arial"/>
              </a:rPr>
              <a:t>and </a:t>
            </a:r>
            <a:r>
              <a:rPr lang="en-GB" sz="1600" dirty="0">
                <a:solidFill>
                  <a:srgbClr val="00A7B5"/>
                </a:solidFill>
                <a:latin typeface="Arial"/>
                <a:cs typeface="Arial"/>
              </a:rPr>
              <a:t>debug.</a:t>
            </a:r>
          </a:p>
          <a:p>
            <a:pPr marL="267970" indent="-267970">
              <a:lnSpc>
                <a:spcPct val="100000"/>
              </a:lnSpc>
              <a:spcBef>
                <a:spcPts val="0"/>
              </a:spcBef>
              <a:spcAft>
                <a:spcPts val="600"/>
              </a:spcAft>
            </a:pPr>
            <a:endParaRPr lang="en-GB" sz="1600" dirty="0">
              <a:cs typeface="Arial"/>
            </a:endParaRPr>
          </a:p>
        </p:txBody>
      </p:sp>
      <p:sp>
        <p:nvSpPr>
          <p:cNvPr id="3" name="Title 2">
            <a:extLst>
              <a:ext uri="{FF2B5EF4-FFF2-40B4-BE49-F238E27FC236}">
                <a16:creationId xmlns:a16="http://schemas.microsoft.com/office/drawing/2014/main" id="{46C78939-F500-4115-8846-FC035A2B4968}"/>
              </a:ext>
            </a:extLst>
          </p:cNvPr>
          <p:cNvSpPr>
            <a:spLocks noGrp="1"/>
          </p:cNvSpPr>
          <p:nvPr>
            <p:ph type="title"/>
          </p:nvPr>
        </p:nvSpPr>
        <p:spPr/>
        <p:txBody>
          <a:bodyPr/>
          <a:lstStyle/>
          <a:p>
            <a:r>
              <a:rPr lang="en-GB" dirty="0">
                <a:latin typeface="Arial Rounded MT Bold"/>
              </a:rPr>
              <a:t>Challenge 1: step 3</a:t>
            </a:r>
            <a:endParaRPr lang="en-GB" dirty="0"/>
          </a:p>
        </p:txBody>
      </p:sp>
      <p:cxnSp>
        <p:nvCxnSpPr>
          <p:cNvPr id="5" name="Straight Connector 4">
            <a:extLst>
              <a:ext uri="{FF2B5EF4-FFF2-40B4-BE49-F238E27FC236}">
                <a16:creationId xmlns:a16="http://schemas.microsoft.com/office/drawing/2014/main" id="{6700DBDE-F8C8-7493-71AC-D71CF6578C23}"/>
              </a:ext>
            </a:extLst>
          </p:cNvPr>
          <p:cNvCxnSpPr>
            <a:cxnSpLocks/>
          </p:cNvCxnSpPr>
          <p:nvPr/>
        </p:nvCxnSpPr>
        <p:spPr>
          <a:xfrm>
            <a:off x="6395706" y="1473197"/>
            <a:ext cx="0" cy="5032847"/>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AAB17F0A-6671-168B-D096-6D3CB2A11F07}"/>
              </a:ext>
            </a:extLst>
          </p:cNvPr>
          <p:cNvGrpSpPr/>
          <p:nvPr/>
        </p:nvGrpSpPr>
        <p:grpSpPr>
          <a:xfrm>
            <a:off x="6463357" y="1627784"/>
            <a:ext cx="2621063" cy="2247366"/>
            <a:chOff x="339451" y="1165133"/>
            <a:chExt cx="2621063" cy="2247366"/>
          </a:xfrm>
        </p:grpSpPr>
        <p:sp>
          <p:nvSpPr>
            <p:cNvPr id="6" name="TextBox 3">
              <a:extLst>
                <a:ext uri="{FF2B5EF4-FFF2-40B4-BE49-F238E27FC236}">
                  <a16:creationId xmlns:a16="http://schemas.microsoft.com/office/drawing/2014/main" id="{4A7C9272-0975-24F7-44D6-787BD2EE87EB}"/>
                </a:ext>
              </a:extLst>
            </p:cNvPr>
            <p:cNvSpPr txBox="1"/>
            <p:nvPr/>
          </p:nvSpPr>
          <p:spPr>
            <a:xfrm>
              <a:off x="339451" y="1165133"/>
              <a:ext cx="1184768"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b="1" dirty="0">
                  <a:solidFill>
                    <a:srgbClr val="00A7B5"/>
                  </a:solidFill>
                  <a:latin typeface="Arial Rounded MT Bold"/>
                  <a:cs typeface="Arial"/>
                </a:rPr>
                <a:t>Small rock 1</a:t>
              </a:r>
              <a:endParaRPr lang="en-GB" sz="1200" b="1" dirty="0">
                <a:solidFill>
                  <a:srgbClr val="00A7B5"/>
                </a:solidFill>
                <a:latin typeface="Arial Rounded MT Bold"/>
              </a:endParaRPr>
            </a:p>
          </p:txBody>
        </p:sp>
        <p:grpSp>
          <p:nvGrpSpPr>
            <p:cNvPr id="7" name="Group 6">
              <a:extLst>
                <a:ext uri="{FF2B5EF4-FFF2-40B4-BE49-F238E27FC236}">
                  <a16:creationId xmlns:a16="http://schemas.microsoft.com/office/drawing/2014/main" id="{8DAD3454-DF71-A487-9C57-DFE30A9ED049}"/>
                </a:ext>
              </a:extLst>
            </p:cNvPr>
            <p:cNvGrpSpPr/>
            <p:nvPr/>
          </p:nvGrpSpPr>
          <p:grpSpPr>
            <a:xfrm>
              <a:off x="378879" y="1390365"/>
              <a:ext cx="2581635" cy="2022134"/>
              <a:chOff x="378879" y="1390365"/>
              <a:chExt cx="2581635" cy="2022134"/>
            </a:xfrm>
          </p:grpSpPr>
          <p:pic>
            <p:nvPicPr>
              <p:cNvPr id="16" name="Picture 15">
                <a:extLst>
                  <a:ext uri="{FF2B5EF4-FFF2-40B4-BE49-F238E27FC236}">
                    <a16:creationId xmlns:a16="http://schemas.microsoft.com/office/drawing/2014/main" id="{7EDEEB2F-4E3C-11D0-8B52-878F176754E9}"/>
                  </a:ext>
                </a:extLst>
              </p:cNvPr>
              <p:cNvPicPr>
                <a:picLocks noChangeAspect="1"/>
              </p:cNvPicPr>
              <p:nvPr/>
            </p:nvPicPr>
            <p:blipFill>
              <a:blip r:embed="rId3" cstate="screen">
                <a:extLst>
                  <a:ext uri="{28A0092B-C50C-407E-A947-70E740481C1C}">
                    <a14:useLocalDpi xmlns:a14="http://schemas.microsoft.com/office/drawing/2010/main"/>
                  </a:ext>
                </a:extLst>
              </a:blip>
              <a:srcRect b="2629"/>
              <a:stretch>
                <a:fillRect/>
              </a:stretch>
            </p:blipFill>
            <p:spPr>
              <a:xfrm>
                <a:off x="378879" y="1390365"/>
                <a:ext cx="2581635" cy="2022134"/>
              </a:xfrm>
              <a:prstGeom prst="rect">
                <a:avLst/>
              </a:prstGeom>
            </p:spPr>
          </p:pic>
          <p:pic>
            <p:nvPicPr>
              <p:cNvPr id="17" name="Picture 16">
                <a:extLst>
                  <a:ext uri="{FF2B5EF4-FFF2-40B4-BE49-F238E27FC236}">
                    <a16:creationId xmlns:a16="http://schemas.microsoft.com/office/drawing/2014/main" id="{3816B071-58BB-0EA4-2A7A-663328A798F2}"/>
                  </a:ext>
                </a:extLst>
              </p:cNvPr>
              <p:cNvPicPr>
                <a:picLocks noChangeAspect="1"/>
              </p:cNvPicPr>
              <p:nvPr/>
            </p:nvPicPr>
            <p:blipFill>
              <a:blip r:embed="rId4"/>
              <a:stretch>
                <a:fillRect/>
              </a:stretch>
            </p:blipFill>
            <p:spPr>
              <a:xfrm>
                <a:off x="2378442" y="1439457"/>
                <a:ext cx="514422" cy="333422"/>
              </a:xfrm>
              <a:prstGeom prst="rect">
                <a:avLst/>
              </a:prstGeom>
            </p:spPr>
          </p:pic>
        </p:grpSp>
      </p:grpSp>
      <p:grpSp>
        <p:nvGrpSpPr>
          <p:cNvPr id="18" name="Group 17">
            <a:extLst>
              <a:ext uri="{FF2B5EF4-FFF2-40B4-BE49-F238E27FC236}">
                <a16:creationId xmlns:a16="http://schemas.microsoft.com/office/drawing/2014/main" id="{FCE04E60-60E3-1169-F069-E81A0ECF251E}"/>
              </a:ext>
            </a:extLst>
          </p:cNvPr>
          <p:cNvGrpSpPr/>
          <p:nvPr/>
        </p:nvGrpSpPr>
        <p:grpSpPr>
          <a:xfrm>
            <a:off x="6457530" y="4100382"/>
            <a:ext cx="2621063" cy="2248949"/>
            <a:chOff x="339450" y="3864365"/>
            <a:chExt cx="2621063" cy="2248949"/>
          </a:xfrm>
        </p:grpSpPr>
        <p:sp>
          <p:nvSpPr>
            <p:cNvPr id="19" name="TextBox 18">
              <a:extLst>
                <a:ext uri="{FF2B5EF4-FFF2-40B4-BE49-F238E27FC236}">
                  <a16:creationId xmlns:a16="http://schemas.microsoft.com/office/drawing/2014/main" id="{7640DBD9-C735-895B-1A8F-77B9AD03CA84}"/>
                </a:ext>
              </a:extLst>
            </p:cNvPr>
            <p:cNvSpPr txBox="1"/>
            <p:nvPr/>
          </p:nvSpPr>
          <p:spPr>
            <a:xfrm>
              <a:off x="339450" y="3864365"/>
              <a:ext cx="109496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b="1" dirty="0">
                  <a:solidFill>
                    <a:srgbClr val="00A7B5"/>
                  </a:solidFill>
                  <a:latin typeface="Arial Rounded MT Bold"/>
                  <a:cs typeface="Arial"/>
                </a:rPr>
                <a:t>Small rock 2</a:t>
              </a:r>
              <a:endParaRPr lang="en-GB" sz="1200" b="1" dirty="0">
                <a:solidFill>
                  <a:srgbClr val="00A7B5"/>
                </a:solidFill>
                <a:latin typeface="Arial Rounded MT Bold"/>
              </a:endParaRPr>
            </a:p>
          </p:txBody>
        </p:sp>
        <p:pic>
          <p:nvPicPr>
            <p:cNvPr id="20" name="Picture 19">
              <a:extLst>
                <a:ext uri="{FF2B5EF4-FFF2-40B4-BE49-F238E27FC236}">
                  <a16:creationId xmlns:a16="http://schemas.microsoft.com/office/drawing/2014/main" id="{63681339-3CA6-5230-6108-9A7D1C2C5F85}"/>
                </a:ext>
              </a:extLst>
            </p:cNvPr>
            <p:cNvPicPr>
              <a:picLocks noChangeAspect="1"/>
            </p:cNvPicPr>
            <p:nvPr/>
          </p:nvPicPr>
          <p:blipFill>
            <a:blip r:embed="rId5" cstate="screen">
              <a:extLst>
                <a:ext uri="{28A0092B-C50C-407E-A947-70E740481C1C}">
                  <a14:useLocalDpi xmlns:a14="http://schemas.microsoft.com/office/drawing/2010/main"/>
                </a:ext>
              </a:extLst>
            </a:blip>
            <a:srcRect r="9364"/>
            <a:stretch>
              <a:fillRect/>
            </a:stretch>
          </p:blipFill>
          <p:spPr>
            <a:xfrm>
              <a:off x="378878" y="4141364"/>
              <a:ext cx="2581635" cy="1971950"/>
            </a:xfrm>
            <a:prstGeom prst="rect">
              <a:avLst/>
            </a:prstGeom>
          </p:spPr>
        </p:pic>
        <p:pic>
          <p:nvPicPr>
            <p:cNvPr id="21" name="Picture 20">
              <a:extLst>
                <a:ext uri="{FF2B5EF4-FFF2-40B4-BE49-F238E27FC236}">
                  <a16:creationId xmlns:a16="http://schemas.microsoft.com/office/drawing/2014/main" id="{1E856728-1084-1C88-B1D3-0079D489E904}"/>
                </a:ext>
              </a:extLst>
            </p:cNvPr>
            <p:cNvPicPr>
              <a:picLocks noChangeAspect="1"/>
            </p:cNvPicPr>
            <p:nvPr/>
          </p:nvPicPr>
          <p:blipFill>
            <a:blip r:embed="rId4"/>
            <a:stretch>
              <a:fillRect/>
            </a:stretch>
          </p:blipFill>
          <p:spPr>
            <a:xfrm>
              <a:off x="2378442" y="4204408"/>
              <a:ext cx="514422" cy="333422"/>
            </a:xfrm>
            <a:prstGeom prst="rect">
              <a:avLst/>
            </a:prstGeom>
          </p:spPr>
        </p:pic>
      </p:grpSp>
      <p:grpSp>
        <p:nvGrpSpPr>
          <p:cNvPr id="31" name="Group 30">
            <a:extLst>
              <a:ext uri="{FF2B5EF4-FFF2-40B4-BE49-F238E27FC236}">
                <a16:creationId xmlns:a16="http://schemas.microsoft.com/office/drawing/2014/main" id="{04AEDD8F-8E6A-5D68-303B-061E8DF8F16C}"/>
              </a:ext>
            </a:extLst>
          </p:cNvPr>
          <p:cNvGrpSpPr/>
          <p:nvPr/>
        </p:nvGrpSpPr>
        <p:grpSpPr>
          <a:xfrm>
            <a:off x="9084420" y="1624518"/>
            <a:ext cx="2936294" cy="2250632"/>
            <a:chOff x="9084420" y="1624518"/>
            <a:chExt cx="2936294" cy="2250632"/>
          </a:xfrm>
        </p:grpSpPr>
        <p:sp>
          <p:nvSpPr>
            <p:cNvPr id="23" name="TextBox 22">
              <a:extLst>
                <a:ext uri="{FF2B5EF4-FFF2-40B4-BE49-F238E27FC236}">
                  <a16:creationId xmlns:a16="http://schemas.microsoft.com/office/drawing/2014/main" id="{3531247F-0F01-14B9-CA9E-72A57045E4D2}"/>
                </a:ext>
              </a:extLst>
            </p:cNvPr>
            <p:cNvSpPr txBox="1"/>
            <p:nvPr/>
          </p:nvSpPr>
          <p:spPr>
            <a:xfrm>
              <a:off x="9084420" y="1624518"/>
              <a:ext cx="1112197"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b="1" dirty="0">
                  <a:solidFill>
                    <a:srgbClr val="00A7B5"/>
                  </a:solidFill>
                  <a:latin typeface="Arial Rounded MT Bold"/>
                  <a:cs typeface="Arial"/>
                </a:rPr>
                <a:t>Small rock 3</a:t>
              </a:r>
              <a:endParaRPr lang="en-GB" sz="1200" b="1" dirty="0">
                <a:solidFill>
                  <a:srgbClr val="00A7B5"/>
                </a:solidFill>
                <a:latin typeface="Arial Rounded MT Bold"/>
              </a:endParaRPr>
            </a:p>
          </p:txBody>
        </p:sp>
        <p:pic>
          <p:nvPicPr>
            <p:cNvPr id="25" name="Picture 24">
              <a:extLst>
                <a:ext uri="{FF2B5EF4-FFF2-40B4-BE49-F238E27FC236}">
                  <a16:creationId xmlns:a16="http://schemas.microsoft.com/office/drawing/2014/main" id="{BE0E6C73-000C-5358-4FC7-7A4CBDB82C42}"/>
                </a:ext>
              </a:extLst>
            </p:cNvPr>
            <p:cNvPicPr>
              <a:picLocks noChangeAspect="1"/>
            </p:cNvPicPr>
            <p:nvPr/>
          </p:nvPicPr>
          <p:blipFill>
            <a:blip r:embed="rId6" cstate="screen">
              <a:extLst>
                <a:ext uri="{28A0092B-C50C-407E-A947-70E740481C1C}">
                  <a14:useLocalDpi xmlns:a14="http://schemas.microsoft.com/office/drawing/2010/main"/>
                </a:ext>
              </a:extLst>
            </a:blip>
            <a:srcRect t="3185" r="27614" b="-2376"/>
            <a:stretch>
              <a:fillRect/>
            </a:stretch>
          </p:blipFill>
          <p:spPr>
            <a:xfrm>
              <a:off x="9152070" y="1853016"/>
              <a:ext cx="2868644" cy="2022134"/>
            </a:xfrm>
            <a:prstGeom prst="rect">
              <a:avLst/>
            </a:prstGeom>
          </p:spPr>
        </p:pic>
        <p:pic>
          <p:nvPicPr>
            <p:cNvPr id="26" name="Picture 25">
              <a:extLst>
                <a:ext uri="{FF2B5EF4-FFF2-40B4-BE49-F238E27FC236}">
                  <a16:creationId xmlns:a16="http://schemas.microsoft.com/office/drawing/2014/main" id="{1D762100-14A4-60A6-35CB-D59D3906E4E0}"/>
                </a:ext>
              </a:extLst>
            </p:cNvPr>
            <p:cNvPicPr>
              <a:picLocks noChangeAspect="1"/>
            </p:cNvPicPr>
            <p:nvPr/>
          </p:nvPicPr>
          <p:blipFill>
            <a:blip r:embed="rId4"/>
            <a:stretch>
              <a:fillRect/>
            </a:stretch>
          </p:blipFill>
          <p:spPr>
            <a:xfrm>
              <a:off x="11432815" y="1911461"/>
              <a:ext cx="514422" cy="333422"/>
            </a:xfrm>
            <a:prstGeom prst="rect">
              <a:avLst/>
            </a:prstGeom>
          </p:spPr>
        </p:pic>
      </p:grpSp>
      <p:grpSp>
        <p:nvGrpSpPr>
          <p:cNvPr id="27" name="Group 26">
            <a:extLst>
              <a:ext uri="{FF2B5EF4-FFF2-40B4-BE49-F238E27FC236}">
                <a16:creationId xmlns:a16="http://schemas.microsoft.com/office/drawing/2014/main" id="{CB403646-12CE-940D-10D3-1008D9C14D37}"/>
              </a:ext>
            </a:extLst>
          </p:cNvPr>
          <p:cNvGrpSpPr/>
          <p:nvPr/>
        </p:nvGrpSpPr>
        <p:grpSpPr>
          <a:xfrm>
            <a:off x="9152070" y="4107185"/>
            <a:ext cx="2868644" cy="2248949"/>
            <a:chOff x="3227356" y="3864365"/>
            <a:chExt cx="2868644" cy="2248949"/>
          </a:xfrm>
        </p:grpSpPr>
        <p:sp>
          <p:nvSpPr>
            <p:cNvPr id="28" name="TextBox 9">
              <a:extLst>
                <a:ext uri="{FF2B5EF4-FFF2-40B4-BE49-F238E27FC236}">
                  <a16:creationId xmlns:a16="http://schemas.microsoft.com/office/drawing/2014/main" id="{C331DF55-1EFA-27A2-D15A-52D9A826C334}"/>
                </a:ext>
              </a:extLst>
            </p:cNvPr>
            <p:cNvSpPr txBox="1"/>
            <p:nvPr/>
          </p:nvSpPr>
          <p:spPr>
            <a:xfrm>
              <a:off x="3227356" y="3864365"/>
              <a:ext cx="1046882"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b="1" dirty="0">
                  <a:solidFill>
                    <a:srgbClr val="00A7B5"/>
                  </a:solidFill>
                  <a:latin typeface="Arial Rounded MT Bold"/>
                  <a:cs typeface="Arial"/>
                </a:rPr>
                <a:t>Large rock </a:t>
              </a:r>
              <a:endParaRPr lang="en-GB" sz="1200" b="1" dirty="0">
                <a:solidFill>
                  <a:srgbClr val="00A7B5"/>
                </a:solidFill>
                <a:latin typeface="Arial Rounded MT Bold"/>
              </a:endParaRPr>
            </a:p>
          </p:txBody>
        </p:sp>
        <p:pic>
          <p:nvPicPr>
            <p:cNvPr id="29" name="Picture 28">
              <a:extLst>
                <a:ext uri="{FF2B5EF4-FFF2-40B4-BE49-F238E27FC236}">
                  <a16:creationId xmlns:a16="http://schemas.microsoft.com/office/drawing/2014/main" id="{4A50A6E6-C067-1467-CB5F-5712EA9A6885}"/>
                </a:ext>
              </a:extLst>
            </p:cNvPr>
            <p:cNvPicPr>
              <a:picLocks noChangeAspect="1"/>
            </p:cNvPicPr>
            <p:nvPr/>
          </p:nvPicPr>
          <p:blipFill>
            <a:blip r:embed="rId7" cstate="screen">
              <a:extLst>
                <a:ext uri="{28A0092B-C50C-407E-A947-70E740481C1C}">
                  <a14:useLocalDpi xmlns:a14="http://schemas.microsoft.com/office/drawing/2010/main"/>
                </a:ext>
              </a:extLst>
            </a:blip>
            <a:srcRect r="20125" b="4167"/>
            <a:stretch>
              <a:fillRect/>
            </a:stretch>
          </p:blipFill>
          <p:spPr>
            <a:xfrm>
              <a:off x="3227356" y="4141364"/>
              <a:ext cx="2868644" cy="1971950"/>
            </a:xfrm>
            <a:prstGeom prst="rect">
              <a:avLst/>
            </a:prstGeom>
          </p:spPr>
        </p:pic>
        <p:pic>
          <p:nvPicPr>
            <p:cNvPr id="30" name="Picture 29">
              <a:extLst>
                <a:ext uri="{FF2B5EF4-FFF2-40B4-BE49-F238E27FC236}">
                  <a16:creationId xmlns:a16="http://schemas.microsoft.com/office/drawing/2014/main" id="{A732A3A9-70E3-16F0-FE32-F4D782210E7A}"/>
                </a:ext>
              </a:extLst>
            </p:cNvPr>
            <p:cNvPicPr>
              <a:picLocks noChangeAspect="1"/>
            </p:cNvPicPr>
            <p:nvPr/>
          </p:nvPicPr>
          <p:blipFill>
            <a:blip r:embed="rId4"/>
            <a:stretch>
              <a:fillRect/>
            </a:stretch>
          </p:blipFill>
          <p:spPr>
            <a:xfrm>
              <a:off x="5155083" y="4254697"/>
              <a:ext cx="867440" cy="562231"/>
            </a:xfrm>
            <a:prstGeom prst="rect">
              <a:avLst/>
            </a:prstGeom>
          </p:spPr>
        </p:pic>
      </p:grpSp>
      <p:pic>
        <p:nvPicPr>
          <p:cNvPr id="32" name="Picture 31">
            <a:extLst>
              <a:ext uri="{FF2B5EF4-FFF2-40B4-BE49-F238E27FC236}">
                <a16:creationId xmlns:a16="http://schemas.microsoft.com/office/drawing/2014/main" id="{54154094-FD50-A55D-6686-2C906DF971AD}"/>
              </a:ext>
            </a:extLst>
          </p:cNvPr>
          <p:cNvPicPr>
            <a:picLocks noChangeAspect="1"/>
          </p:cNvPicPr>
          <p:nvPr/>
        </p:nvPicPr>
        <p:blipFill>
          <a:blip r:embed="rId8"/>
          <a:stretch>
            <a:fillRect/>
          </a:stretch>
        </p:blipFill>
        <p:spPr>
          <a:xfrm>
            <a:off x="1899823" y="3839642"/>
            <a:ext cx="219106" cy="228632"/>
          </a:xfrm>
          <a:prstGeom prst="rect">
            <a:avLst/>
          </a:prstGeom>
        </p:spPr>
      </p:pic>
    </p:spTree>
    <p:extLst>
      <p:ext uri="{BB962C8B-B14F-4D97-AF65-F5344CB8AC3E}">
        <p14:creationId xmlns:p14="http://schemas.microsoft.com/office/powerpoint/2010/main" val="1075022348"/>
      </p:ext>
    </p:extLst>
  </p:cSld>
  <p:clrMapOvr>
    <a:masterClrMapping/>
  </p:clrMapOvr>
  <p:transition>
    <p:fade/>
  </p:transition>
</p:sld>
</file>

<file path=ppt/theme/theme1.xml><?xml version="1.0" encoding="utf-8"?>
<a:theme xmlns:a="http://schemas.openxmlformats.org/drawingml/2006/main" name="GWTP">
  <a:themeElements>
    <a:clrScheme name="GWTP">
      <a:dk1>
        <a:srgbClr val="1E1E1E"/>
      </a:dk1>
      <a:lt1>
        <a:srgbClr val="FFFFFF"/>
      </a:lt1>
      <a:dk2>
        <a:srgbClr val="00A7B5"/>
      </a:dk2>
      <a:lt2>
        <a:srgbClr val="BBDDE6"/>
      </a:lt2>
      <a:accent1>
        <a:srgbClr val="E7E6E6"/>
      </a:accent1>
      <a:accent2>
        <a:srgbClr val="FE8E1D"/>
      </a:accent2>
      <a:accent3>
        <a:srgbClr val="DA291C"/>
      </a:accent3>
      <a:accent4>
        <a:srgbClr val="FFCD00"/>
      </a:accent4>
      <a:accent5>
        <a:srgbClr val="5F8DDA"/>
      </a:accent5>
      <a:accent6>
        <a:srgbClr val="ADCB00"/>
      </a:accent6>
      <a:hlink>
        <a:srgbClr val="1E1E1E"/>
      </a:hlink>
      <a:folHlink>
        <a:srgbClr val="1E1E1E"/>
      </a:folHlink>
    </a:clrScheme>
    <a:fontScheme name="GWTP">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sz="1400" dirty="0" err="1" smtClean="0">
            <a:solidFill>
              <a:schemeClr val="bg1"/>
            </a:solidFill>
          </a:defRPr>
        </a:defPPr>
      </a:lstStyle>
    </a:txDef>
  </a:objectDefaults>
  <a:extraClrSchemeLst/>
  <a:extLst>
    <a:ext uri="{05A4C25C-085E-4340-85A3-A5531E510DB2}">
      <thm15:themeFamily xmlns:thm15="http://schemas.microsoft.com/office/thememl/2012/main" name="GWTP" id="{575CE0EE-30FB-4124-AC8C-A6E47A9B69DC}" vid="{19990993-0986-4889-AA4D-4E4933723D1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218BE42170FE041831313240A268018" ma:contentTypeVersion="19" ma:contentTypeDescription="Create a new document." ma:contentTypeScope="" ma:versionID="d7732dd768f7f01e291f398c37e61e8e">
  <xsd:schema xmlns:xsd="http://www.w3.org/2001/XMLSchema" xmlns:xs="http://www.w3.org/2001/XMLSchema" xmlns:p="http://schemas.microsoft.com/office/2006/metadata/properties" xmlns:ns2="cc2cdf57-53f6-4118-b00f-3813bdca7ec4" xmlns:ns3="0b5cd941-7f29-413b-8737-75c0b438d3cd" targetNamespace="http://schemas.microsoft.com/office/2006/metadata/properties" ma:root="true" ma:fieldsID="1a390d18f72cd4103f77aa56a15ad3b9" ns2:_="" ns3:_="">
    <xsd:import namespace="cc2cdf57-53f6-4118-b00f-3813bdca7ec4"/>
    <xsd:import namespace="0b5cd941-7f29-413b-8737-75c0b438d3c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OCR"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2cdf57-53f6-4118-b00f-3813bdca7e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4f611b3-844a-4b77-89a9-be995f31a73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b5cd941-7f29-413b-8737-75c0b438d3c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03ca4c9-5640-402e-8c88-7a6d82a8d629}" ma:internalName="TaxCatchAll" ma:showField="CatchAllData" ma:web="0b5cd941-7f29-413b-8737-75c0b438d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0b5cd941-7f29-413b-8737-75c0b438d3cd">
      <UserInfo>
        <DisplayName/>
        <AccountId xsi:nil="true"/>
        <AccountType/>
      </UserInfo>
    </SharedWithUsers>
    <MediaLengthInSeconds xmlns="cc2cdf57-53f6-4118-b00f-3813bdca7ec4" xsi:nil="true"/>
    <lcf76f155ced4ddcb4097134ff3c332f xmlns="cc2cdf57-53f6-4118-b00f-3813bdca7ec4">
      <Terms xmlns="http://schemas.microsoft.com/office/infopath/2007/PartnerControls"/>
    </lcf76f155ced4ddcb4097134ff3c332f>
    <TaxCatchAll xmlns="0b5cd941-7f29-413b-8737-75c0b438d3cd" xsi:nil="true"/>
  </documentManagement>
</p:properties>
</file>

<file path=customXml/itemProps1.xml><?xml version="1.0" encoding="utf-8"?>
<ds:datastoreItem xmlns:ds="http://schemas.openxmlformats.org/officeDocument/2006/customXml" ds:itemID="{D38891D6-84EB-4058-83D2-7D27826E7362}">
  <ds:schemaRefs>
    <ds:schemaRef ds:uri="http://schemas.microsoft.com/sharepoint/v3/contenttype/forms"/>
  </ds:schemaRefs>
</ds:datastoreItem>
</file>

<file path=customXml/itemProps2.xml><?xml version="1.0" encoding="utf-8"?>
<ds:datastoreItem xmlns:ds="http://schemas.openxmlformats.org/officeDocument/2006/customXml" ds:itemID="{A17F12A8-5474-486C-A093-C1AB6DC21A32}">
  <ds:schemaRefs>
    <ds:schemaRef ds:uri="0b5cd941-7f29-413b-8737-75c0b438d3cd"/>
    <ds:schemaRef ds:uri="cc2cdf57-53f6-4118-b00f-3813bdca7e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1F9BB03-47BE-492F-8014-D30B85C208E3}">
  <ds:schemaRefs>
    <ds:schemaRef ds:uri="0b5cd941-7f29-413b-8737-75c0b438d3cd"/>
    <ds:schemaRef ds:uri="http://schemas.microsoft.com/office/2006/metadata/properties"/>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purl.org/dc/elements/1.1/"/>
    <ds:schemaRef ds:uri="cc2cdf57-53f6-4118-b00f-3813bdca7ec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2627</TotalTime>
  <Words>3518</Words>
  <Application>Microsoft Macintosh PowerPoint</Application>
  <PresentationFormat>Widescreen</PresentationFormat>
  <Paragraphs>267</Paragraphs>
  <Slides>24</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Arial Rounded MT Bold</vt:lpstr>
      <vt:lpstr>Calibri</vt:lpstr>
      <vt:lpstr>GWTP</vt:lpstr>
      <vt:lpstr>PowerPoint Presentation</vt:lpstr>
      <vt:lpstr>Introduction</vt:lpstr>
      <vt:lpstr>About this activity</vt:lpstr>
      <vt:lpstr>Key Terms</vt:lpstr>
      <vt:lpstr>Getting started</vt:lpstr>
      <vt:lpstr>Challenge 1 – sorting the sprites </vt:lpstr>
      <vt:lpstr>Challenge 1: step 1</vt:lpstr>
      <vt:lpstr>Challenge 1: step 2 </vt:lpstr>
      <vt:lpstr>Challenge 1: step 3</vt:lpstr>
      <vt:lpstr>Challenge 2 – the sorting robot!</vt:lpstr>
      <vt:lpstr>Challenge 2: step 1</vt:lpstr>
      <vt:lpstr>Challenge 2: step 2</vt:lpstr>
      <vt:lpstr>Extension Challenges   Please use the slides below to explain the extension challenges, alongside the matching Quick Guides.  And do also remember we have  the Scratch Programming Activity Extension video,  and the Detailed Guide (based on these slides)  if needed help with any troubleshooting!</vt:lpstr>
      <vt:lpstr>Extension Challenge 1 – catching the sprites</vt:lpstr>
      <vt:lpstr>Extension Challenge 1: step 1</vt:lpstr>
      <vt:lpstr>Extension Challenge 1: step 2 </vt:lpstr>
      <vt:lpstr>Extension Challenge 2</vt:lpstr>
      <vt:lpstr>Extension Challenge 2: step 1</vt:lpstr>
      <vt:lpstr>Extension Challenge 2: step 2 </vt:lpstr>
      <vt:lpstr>Extension Challenge 2: step 3</vt:lpstr>
      <vt:lpstr>Extension Challenges – more ideas</vt:lpstr>
      <vt:lpstr>Plenary</vt:lpstr>
      <vt:lpstr>Plenary definition answers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Jeni Trice</dc:creator>
  <cp:lastModifiedBy>Jeni Trice</cp:lastModifiedBy>
  <cp:revision>5</cp:revision>
  <cp:lastPrinted>2022-07-08T15:58:30Z</cp:lastPrinted>
  <dcterms:created xsi:type="dcterms:W3CDTF">2019-03-12T10:40:57Z</dcterms:created>
  <dcterms:modified xsi:type="dcterms:W3CDTF">2026-08-21T11:08:19Z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0x010100C218BE42170FE041831313240A268018</vt:lpwstr>
  </property>
  <property fmtid="{D5CDD505-2E9C-101B-9397-08002B2CF9AE}" pid="3" name="Order">
    <vt:r8>1042900</vt:r8>
  </property>
  <property fmtid="{D5CDD505-2E9C-101B-9397-08002B2CF9AE}" pid="4" name="xd_Signature">
    <vt:bool>false</vt:bool>
  </property>
  <property fmtid="{D5CDD505-2E9C-101B-9397-08002B2CF9AE}" pid="5" name="xd_ProgID">
    <vt:lpwstr/>
  </property>
  <property fmtid="{D5CDD505-2E9C-101B-9397-08002B2CF9AE}" pid="6" name="_ExtendedDescription">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MediaServiceImageTags">
    <vt:lpwstr/>
  </property>
</Properties>
</file>