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2"/>
  </p:notesMasterIdLst>
  <p:handoutMasterIdLst>
    <p:handoutMasterId r:id="rId23"/>
  </p:handoutMasterIdLst>
  <p:sldIdLst>
    <p:sldId id="504" r:id="rId5"/>
    <p:sldId id="527" r:id="rId6"/>
    <p:sldId id="547" r:id="rId7"/>
    <p:sldId id="550" r:id="rId8"/>
    <p:sldId id="542" r:id="rId9"/>
    <p:sldId id="539" r:id="rId10"/>
    <p:sldId id="549" r:id="rId11"/>
    <p:sldId id="544" r:id="rId12"/>
    <p:sldId id="545" r:id="rId13"/>
    <p:sldId id="536" r:id="rId14"/>
    <p:sldId id="534" r:id="rId15"/>
    <p:sldId id="525" r:id="rId16"/>
    <p:sldId id="510" r:id="rId17"/>
    <p:sldId id="526" r:id="rId18"/>
    <p:sldId id="533" r:id="rId19"/>
    <p:sldId id="523" r:id="rId20"/>
    <p:sldId id="5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60" userDrawn="1">
          <p15:clr>
            <a:srgbClr val="A4A3A4"/>
          </p15:clr>
        </p15:guide>
        <p15:guide id="2" orient="horz" pos="1684" userDrawn="1">
          <p15:clr>
            <a:srgbClr val="A4A3A4"/>
          </p15:clr>
        </p15:guide>
        <p15:guide id="3" pos="302" userDrawn="1">
          <p15:clr>
            <a:srgbClr val="A4A3A4"/>
          </p15:clr>
        </p15:guide>
        <p15:guide id="4" pos="7265" userDrawn="1">
          <p15:clr>
            <a:srgbClr val="A4A3A4"/>
          </p15:clr>
        </p15:guide>
        <p15:guide id="5" pos="4112" userDrawn="1">
          <p15:clr>
            <a:srgbClr val="A4A3A4"/>
          </p15:clr>
        </p15:guide>
        <p15:guide id="6" pos="687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a Gee" initials="LG" lastIdx="1" clrIdx="0">
    <p:extLst>
      <p:ext uri="{19B8F6BF-5375-455C-9EA6-DF929625EA0E}">
        <p15:presenceInfo xmlns:p15="http://schemas.microsoft.com/office/powerpoint/2012/main" userId="5a724ad26566e4f1" providerId="Windows Live"/>
      </p:ext>
    </p:extLst>
  </p:cmAuthor>
  <p:cmAuthor id="2" name="Frances Bonnington" initials="FB" lastIdx="11" clrIdx="1">
    <p:extLst>
      <p:ext uri="{19B8F6BF-5375-455C-9EA6-DF929625EA0E}">
        <p15:presenceInfo xmlns:p15="http://schemas.microsoft.com/office/powerpoint/2012/main" userId="S::francesbonnington@fleetpondsociety.onmicrosoft.com::3b6838c0-f499-4e33-9c0c-34fb7fe571da" providerId="AD"/>
      </p:ext>
    </p:extLst>
  </p:cmAuthor>
  <p:cmAuthor id="3" name="Jeni Trice" initials="JT" lastIdx="12" clrIdx="2">
    <p:extLst>
      <p:ext uri="{19B8F6BF-5375-455C-9EA6-DF929625EA0E}">
        <p15:presenceInfo xmlns:p15="http://schemas.microsoft.com/office/powerpoint/2012/main" userId="S::jeni.trice@getwiththeprogram.org.uk::8af8f6d6-b266-4243-8c73-78b50345ef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61B"/>
    <a:srgbClr val="BBDDE6"/>
    <a:srgbClr val="00A7B5"/>
    <a:srgbClr val="5F8DDA"/>
    <a:srgbClr val="FE8E1D"/>
    <a:srgbClr val="000000"/>
    <a:srgbClr val="FFC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12" d="100"/>
          <a:sy n="112" d="100"/>
        </p:scale>
        <p:origin x="480" y="200"/>
      </p:cViewPr>
      <p:guideLst>
        <p:guide pos="3160"/>
        <p:guide orient="horz" pos="1684"/>
        <p:guide pos="302"/>
        <p:guide pos="7265"/>
        <p:guide pos="4112"/>
        <p:guide pos="68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1">
            <a:extLst>
              <a:ext uri="{FF2B5EF4-FFF2-40B4-BE49-F238E27FC236}">
                <a16:creationId xmlns:a16="http://schemas.microsoft.com/office/drawing/2014/main" id="{ACE98337-4DBA-1047-820F-89E1CEF90AAE}"/>
              </a:ext>
            </a:extLst>
          </p:cNvPr>
          <p:cNvSpPr>
            <a:spLocks noGrp="1"/>
          </p:cNvSpPr>
          <p:nvPr>
            <p:ph type="hdr" sz="quarter"/>
          </p:nvPr>
        </p:nvSpPr>
        <p:spPr>
          <a:xfrm>
            <a:off x="428625" y="494666"/>
            <a:ext cx="4429123" cy="458788"/>
          </a:xfrm>
          <a:prstGeom prst="rect">
            <a:avLst/>
          </a:prstGeom>
        </p:spPr>
        <p:txBody>
          <a:bodyPr vert="horz" lIns="91440" tIns="45720" rIns="91440" bIns="45720" rtlCol="0"/>
          <a:lstStyle>
            <a:lvl1pPr algn="l">
              <a:defRPr sz="1200"/>
            </a:lvl1pPr>
          </a:lstStyle>
          <a:p>
            <a:endParaRPr lang="en-US"/>
          </a:p>
        </p:txBody>
      </p:sp>
      <p:sp>
        <p:nvSpPr>
          <p:cNvPr id="9" name="Footer Placeholder 3">
            <a:extLst>
              <a:ext uri="{FF2B5EF4-FFF2-40B4-BE49-F238E27FC236}">
                <a16:creationId xmlns:a16="http://schemas.microsoft.com/office/drawing/2014/main" id="{731C8C1B-8190-D849-8502-F8E7FF9DB7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 name="Slide Number Placeholder 4">
            <a:extLst>
              <a:ext uri="{FF2B5EF4-FFF2-40B4-BE49-F238E27FC236}">
                <a16:creationId xmlns:a16="http://schemas.microsoft.com/office/drawing/2014/main" id="{45DFFF45-7847-D442-AAB8-37FB3D5C37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en-US"/>
          </a:p>
        </p:txBody>
      </p:sp>
      <p:pic>
        <p:nvPicPr>
          <p:cNvPr id="11" name="Picture 10">
            <a:extLst>
              <a:ext uri="{FF2B5EF4-FFF2-40B4-BE49-F238E27FC236}">
                <a16:creationId xmlns:a16="http://schemas.microsoft.com/office/drawing/2014/main" id="{FACFBFCF-3F44-4E4C-8D58-D0BDEDE15BA5}"/>
              </a:ext>
            </a:extLst>
          </p:cNvPr>
          <p:cNvPicPr/>
          <p:nvPr/>
        </p:nvPicPr>
        <p:blipFill>
          <a:blip r:embed="rId2">
            <a:extLst>
              <a:ext uri="{28A0092B-C50C-407E-A947-70E740481C1C}">
                <a14:useLocalDpi xmlns:a14="http://schemas.microsoft.com/office/drawing/2010/main"/>
              </a:ext>
            </a:extLst>
          </a:blip>
          <a:stretch>
            <a:fillRect/>
          </a:stretch>
        </p:blipFill>
        <p:spPr>
          <a:xfrm>
            <a:off x="5341937" y="139859"/>
            <a:ext cx="1193800" cy="564515"/>
          </a:xfrm>
          <a:prstGeom prst="rect">
            <a:avLst/>
          </a:prstGeom>
        </p:spPr>
      </p:pic>
    </p:spTree>
    <p:extLst>
      <p:ext uri="{BB962C8B-B14F-4D97-AF65-F5344CB8AC3E}">
        <p14:creationId xmlns:p14="http://schemas.microsoft.com/office/powerpoint/2010/main" val="412201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en-GB"/>
          </a:p>
        </p:txBody>
      </p:sp>
    </p:spTree>
    <p:extLst>
      <p:ext uri="{BB962C8B-B14F-4D97-AF65-F5344CB8AC3E}">
        <p14:creationId xmlns:p14="http://schemas.microsoft.com/office/powerpoint/2010/main" val="100656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F2983-7631-B542-BA8C-F7A9D8A0221F}" type="slidenum">
              <a:rPr lang="en-GB" smtClean="0"/>
              <a:t>1</a:t>
            </a:fld>
            <a:endParaRPr lang="en-GB"/>
          </a:p>
        </p:txBody>
      </p:sp>
    </p:spTree>
    <p:extLst>
      <p:ext uri="{BB962C8B-B14F-4D97-AF65-F5344CB8AC3E}">
        <p14:creationId xmlns:p14="http://schemas.microsoft.com/office/powerpoint/2010/main" val="1384838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dirty="0"/>
          </a:p>
        </p:txBody>
      </p:sp>
      <p:sp>
        <p:nvSpPr>
          <p:cNvPr id="4" name="Slide Number Placeholder 3"/>
          <p:cNvSpPr>
            <a:spLocks noGrp="1"/>
          </p:cNvSpPr>
          <p:nvPr>
            <p:ph type="sldNum" sz="quarter" idx="5"/>
          </p:nvPr>
        </p:nvSpPr>
        <p:spPr/>
        <p:txBody>
          <a:bodyPr/>
          <a:lstStyle/>
          <a:p>
            <a:fld id="{FE8F2983-7631-B542-BA8C-F7A9D8A0221F}" type="slidenum">
              <a:rPr lang="en-GB" smtClean="0"/>
              <a:t>10</a:t>
            </a:fld>
            <a:endParaRPr lang="en-GB"/>
          </a:p>
        </p:txBody>
      </p:sp>
    </p:spTree>
    <p:extLst>
      <p:ext uri="{BB962C8B-B14F-4D97-AF65-F5344CB8AC3E}">
        <p14:creationId xmlns:p14="http://schemas.microsoft.com/office/powerpoint/2010/main" val="400056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E8F2983-7631-B542-BA8C-F7A9D8A0221F}" type="slidenum">
              <a:rPr lang="en-GB" smtClean="0"/>
              <a:t>11</a:t>
            </a:fld>
            <a:endParaRPr lang="en-GB"/>
          </a:p>
        </p:txBody>
      </p:sp>
    </p:spTree>
    <p:extLst>
      <p:ext uri="{BB962C8B-B14F-4D97-AF65-F5344CB8AC3E}">
        <p14:creationId xmlns:p14="http://schemas.microsoft.com/office/powerpoint/2010/main" val="353646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F2983-7631-B542-BA8C-F7A9D8A0221F}" type="slidenum">
              <a:rPr lang="en-GB" smtClean="0"/>
              <a:t>12</a:t>
            </a:fld>
            <a:endParaRPr lang="en-GB"/>
          </a:p>
        </p:txBody>
      </p:sp>
    </p:spTree>
    <p:extLst>
      <p:ext uri="{BB962C8B-B14F-4D97-AF65-F5344CB8AC3E}">
        <p14:creationId xmlns:p14="http://schemas.microsoft.com/office/powerpoint/2010/main" val="69797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Clr>
                <a:srgbClr val="00A7B5"/>
              </a:buClr>
              <a:buSzPts val="1100"/>
              <a:buFont typeface="Arial" panose="020B0604020202020204" pitchFamily="34" charset="0"/>
              <a:buNone/>
              <a:tabLst>
                <a:tab pos="226695" algn="l"/>
              </a:tabLst>
            </a:pPr>
            <a:endParaRPr lang="en-GB" sz="1200">
              <a:effectLst/>
              <a:latin typeface="Arial" panose="020B0604020202020204" pitchFamily="34" charset="0"/>
              <a:ea typeface="Times New Roman" panose="02020603050405020304" pitchFamily="18" charset="0"/>
            </a:endParaRPr>
          </a:p>
          <a:p>
            <a:pPr marL="0" lvl="0" indent="0">
              <a:buNone/>
            </a:pPr>
            <a:endParaRPr lang="en-GB"/>
          </a:p>
        </p:txBody>
      </p:sp>
      <p:sp>
        <p:nvSpPr>
          <p:cNvPr id="4" name="Slide Number Placeholder 3"/>
          <p:cNvSpPr>
            <a:spLocks noGrp="1"/>
          </p:cNvSpPr>
          <p:nvPr>
            <p:ph type="sldNum" sz="quarter" idx="5"/>
          </p:nvPr>
        </p:nvSpPr>
        <p:spPr/>
        <p:txBody>
          <a:bodyPr/>
          <a:lstStyle/>
          <a:p>
            <a:fld id="{FE8F2983-7631-B542-BA8C-F7A9D8A0221F}" type="slidenum">
              <a:rPr lang="en-GB" smtClean="0"/>
              <a:t>13</a:t>
            </a:fld>
            <a:endParaRPr lang="en-GB"/>
          </a:p>
        </p:txBody>
      </p:sp>
    </p:spTree>
    <p:extLst>
      <p:ext uri="{BB962C8B-B14F-4D97-AF65-F5344CB8AC3E}">
        <p14:creationId xmlns:p14="http://schemas.microsoft.com/office/powerpoint/2010/main" val="362198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F2983-7631-B542-BA8C-F7A9D8A0221F}" type="slidenum">
              <a:rPr lang="en-GB" smtClean="0"/>
              <a:t>14</a:t>
            </a:fld>
            <a:endParaRPr lang="en-GB"/>
          </a:p>
        </p:txBody>
      </p:sp>
    </p:spTree>
    <p:extLst>
      <p:ext uri="{BB962C8B-B14F-4D97-AF65-F5344CB8AC3E}">
        <p14:creationId xmlns:p14="http://schemas.microsoft.com/office/powerpoint/2010/main" val="558556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Clr>
                <a:srgbClr val="00A7B5"/>
              </a:buClr>
              <a:buSzPts val="1100"/>
              <a:buFont typeface="Arial" panose="020B0604020202020204" pitchFamily="34" charset="0"/>
              <a:buNone/>
              <a:tabLst>
                <a:tab pos="226695" algn="l"/>
              </a:tabLst>
            </a:pPr>
            <a:endParaRPr lang="en-GB" b="1"/>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E8F2983-7631-B542-BA8C-F7A9D8A0221F}" type="slidenum">
              <a:rPr lang="en-GB" smtClean="0"/>
              <a:t>15</a:t>
            </a:fld>
            <a:endParaRPr lang="en-GB"/>
          </a:p>
        </p:txBody>
      </p:sp>
    </p:spTree>
    <p:extLst>
      <p:ext uri="{BB962C8B-B14F-4D97-AF65-F5344CB8AC3E}">
        <p14:creationId xmlns:p14="http://schemas.microsoft.com/office/powerpoint/2010/main" val="292415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Clr>
                <a:srgbClr val="00A7B5"/>
              </a:buClr>
              <a:buSzPts val="1100"/>
              <a:buFont typeface="Arial" panose="020B0604020202020204" pitchFamily="34" charset="0"/>
              <a:buNone/>
              <a:tabLst>
                <a:tab pos="226695" algn="l"/>
              </a:tabLst>
            </a:pPr>
            <a:endParaRPr lang="en-GB" sz="120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E8F2983-7631-B542-BA8C-F7A9D8A0221F}" type="slidenum">
              <a:rPr lang="en-GB" smtClean="0"/>
              <a:t>16</a:t>
            </a:fld>
            <a:endParaRPr lang="en-GB"/>
          </a:p>
        </p:txBody>
      </p:sp>
    </p:spTree>
    <p:extLst>
      <p:ext uri="{BB962C8B-B14F-4D97-AF65-F5344CB8AC3E}">
        <p14:creationId xmlns:p14="http://schemas.microsoft.com/office/powerpoint/2010/main" val="396218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40517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E8F2983-7631-B542-BA8C-F7A9D8A0221F}" type="slidenum">
              <a:rPr lang="en-GB" smtClean="0"/>
              <a:t>2</a:t>
            </a:fld>
            <a:endParaRPr lang="en-GB"/>
          </a:p>
        </p:txBody>
      </p:sp>
    </p:spTree>
    <p:extLst>
      <p:ext uri="{BB962C8B-B14F-4D97-AF65-F5344CB8AC3E}">
        <p14:creationId xmlns:p14="http://schemas.microsoft.com/office/powerpoint/2010/main" val="136147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FE8F2983-7631-B542-BA8C-F7A9D8A0221F}" type="slidenum">
              <a:rPr lang="en-GB" smtClean="0"/>
              <a:t>3</a:t>
            </a:fld>
            <a:endParaRPr lang="en-GB"/>
          </a:p>
        </p:txBody>
      </p:sp>
    </p:spTree>
    <p:extLst>
      <p:ext uri="{BB962C8B-B14F-4D97-AF65-F5344CB8AC3E}">
        <p14:creationId xmlns:p14="http://schemas.microsoft.com/office/powerpoint/2010/main" val="370478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E8F2983-7631-B542-BA8C-F7A9D8A0221F}" type="slidenum">
              <a:rPr lang="en-GB" smtClean="0"/>
              <a:t>4</a:t>
            </a:fld>
            <a:endParaRPr lang="en-GB"/>
          </a:p>
        </p:txBody>
      </p:sp>
    </p:spTree>
    <p:extLst>
      <p:ext uri="{BB962C8B-B14F-4D97-AF65-F5344CB8AC3E}">
        <p14:creationId xmlns:p14="http://schemas.microsoft.com/office/powerpoint/2010/main" val="421873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F2983-7631-B542-BA8C-F7A9D8A0221F}" type="slidenum">
              <a:rPr lang="en-GB" smtClean="0"/>
              <a:t>5</a:t>
            </a:fld>
            <a:endParaRPr lang="en-GB"/>
          </a:p>
        </p:txBody>
      </p:sp>
    </p:spTree>
    <p:extLst>
      <p:ext uri="{BB962C8B-B14F-4D97-AF65-F5344CB8AC3E}">
        <p14:creationId xmlns:p14="http://schemas.microsoft.com/office/powerpoint/2010/main" val="100861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chemeClr val="bg1"/>
                </a:solidFill>
              </a:rPr>
              <a:t>The Skills Builder Partnership works to ensure that one day everyone builds the essential skills to thrive. They bring together more than 800 organisations towards that collective mission, including educators, employers and other impact organisations. </a:t>
            </a:r>
            <a:r>
              <a:rPr lang="en-GB" dirty="0"/>
              <a:t>Skills Builder provide a framework for the 8 Essential skills </a:t>
            </a:r>
          </a:p>
          <a:p>
            <a:pPr algn="l"/>
            <a:r>
              <a:rPr lang="en-GB" dirty="0"/>
              <a:t>https://www.skillsbuilder.org/</a:t>
            </a:r>
          </a:p>
          <a:p>
            <a:pPr algn="l"/>
            <a:r>
              <a:rPr lang="en-GB" b="0" i="0" dirty="0">
                <a:solidFill>
                  <a:srgbClr val="333333"/>
                </a:solidFill>
                <a:effectLst/>
                <a:highlight>
                  <a:srgbClr val="FFFFFF"/>
                </a:highlight>
                <a:latin typeface="nimbus-sans"/>
              </a:rPr>
              <a:t>Essential skills unlock learning in the classroom, boosting academic outcomes, perseverance and self-belief. The product of five years’ cutting-edge research and design, the Skills Builder Universal Framework makes it possible for everyone to teach, learn, and measure essential skills.</a:t>
            </a:r>
          </a:p>
          <a:p>
            <a:pPr algn="l"/>
            <a:r>
              <a:rPr lang="en-GB" dirty="0"/>
              <a:t>The Framework takes each of the eight essential skills, and breaks them down into 16 sequential steps which span from being an absolute beginner in the skills, to achieving a high level of mastery. It acts as a reflection tool for reviewing an individual’s current skillset and as a roadmap for further development.</a:t>
            </a:r>
            <a:endParaRPr lang="en-GB" b="0" i="0" dirty="0">
              <a:solidFill>
                <a:srgbClr val="333333"/>
              </a:solidFill>
              <a:effectLst/>
              <a:highlight>
                <a:srgbClr val="FFFFFF"/>
              </a:highlight>
              <a:latin typeface="nimbus-sans"/>
            </a:endParaRPr>
          </a:p>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10349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E8F2983-7631-B542-BA8C-F7A9D8A0221F}" type="slidenum">
              <a:rPr lang="en-GB" smtClean="0"/>
              <a:t>7</a:t>
            </a:fld>
            <a:endParaRPr lang="en-GB" dirty="0"/>
          </a:p>
        </p:txBody>
      </p:sp>
    </p:spTree>
    <p:extLst>
      <p:ext uri="{BB962C8B-B14F-4D97-AF65-F5344CB8AC3E}">
        <p14:creationId xmlns:p14="http://schemas.microsoft.com/office/powerpoint/2010/main" val="320834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695">
              <a:lnSpc>
                <a:spcPct val="107000"/>
              </a:lnSpc>
            </a:pPr>
            <a:endParaRPr lang="en-GB" sz="12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8F2983-7631-B542-BA8C-F7A9D8A0221F}" type="slidenum">
              <a:rPr lang="en-GB" smtClean="0"/>
              <a:t>8</a:t>
            </a:fld>
            <a:endParaRPr lang="en-GB"/>
          </a:p>
        </p:txBody>
      </p:sp>
    </p:spTree>
    <p:extLst>
      <p:ext uri="{BB962C8B-B14F-4D97-AF65-F5344CB8AC3E}">
        <p14:creationId xmlns:p14="http://schemas.microsoft.com/office/powerpoint/2010/main" val="181480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8F2983-7631-B542-BA8C-F7A9D8A0221F}" type="slidenum">
              <a:rPr lang="en-GB" smtClean="0"/>
              <a:t>9</a:t>
            </a:fld>
            <a:endParaRPr lang="en-GB"/>
          </a:p>
        </p:txBody>
      </p:sp>
    </p:spTree>
    <p:extLst>
      <p:ext uri="{BB962C8B-B14F-4D97-AF65-F5344CB8AC3E}">
        <p14:creationId xmlns:p14="http://schemas.microsoft.com/office/powerpoint/2010/main" val="332819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3913-520C-9D4A-85BD-FB32FA024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734356-5814-CB4F-8A1B-100644138C4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315346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76325-3FF0-404A-83A6-96E57F99A79C}"/>
              </a:ext>
            </a:extLst>
          </p:cNvPr>
          <p:cNvSpPr>
            <a:spLocks noGrp="1"/>
          </p:cNvSpPr>
          <p:nvPr>
            <p:ph idx="1"/>
          </p:nvPr>
        </p:nvSpPr>
        <p:spPr>
          <a:xfrm>
            <a:off x="368208" y="1449388"/>
            <a:ext cx="11344367" cy="4727575"/>
          </a:xfrm>
          <a:prstGeom prst="rect">
            <a:avLst/>
          </a:prstGeom>
        </p:spPr>
        <p:txBody>
          <a:bodyPr/>
          <a:lstStyle>
            <a:lvl1pPr marL="268288" indent="-268288">
              <a:defRPr sz="2000" b="0">
                <a:solidFill>
                  <a:schemeClr val="bg1"/>
                </a:solidFill>
                <a:latin typeface="+mn-lt"/>
                <a:cs typeface="Arial" panose="020B0604020202020204" pitchFamily="34" charset="0"/>
              </a:defRPr>
            </a:lvl1pPr>
            <a:lvl2pPr marL="536575" indent="-268288">
              <a:defRPr sz="2000" b="0">
                <a:solidFill>
                  <a:schemeClr val="bg1"/>
                </a:solidFill>
                <a:latin typeface="+mn-lt"/>
              </a:defRPr>
            </a:lvl2pPr>
            <a:lvl3pPr>
              <a:buNone/>
              <a:defRPr>
                <a:solidFill>
                  <a:schemeClr val="bg1"/>
                </a:solidFill>
                <a:latin typeface="Arial Rounded MT Bold" panose="020F0704030504030204" pitchFamily="34" charset="77"/>
              </a:defRPr>
            </a:lvl3pPr>
            <a:lvl4pPr>
              <a:defRPr>
                <a:latin typeface="Arial Rounded MT Bold" panose="020F0704030504030204" pitchFamily="34" charset="77"/>
              </a:defRPr>
            </a:lvl4pPr>
            <a:lvl5pPr>
              <a:defRPr>
                <a:latin typeface="Arial Rounded MT Bold" panose="020F0704030504030204" pitchFamily="34" charset="77"/>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1BD1DA99-72D6-4214-BEE2-C2B2C1157D8E}"/>
              </a:ext>
            </a:extLst>
          </p:cNvPr>
          <p:cNvSpPr>
            <a:spLocks noGrp="1"/>
          </p:cNvSpPr>
          <p:nvPr>
            <p:ph type="title"/>
          </p:nvPr>
        </p:nvSpPr>
        <p:spPr>
          <a:xfrm>
            <a:off x="368209" y="241187"/>
            <a:ext cx="8818822" cy="761132"/>
          </a:xfrm>
        </p:spPr>
        <p:txBody>
          <a:bodyPr/>
          <a:lstStyle/>
          <a:p>
            <a:r>
              <a:rPr lang="en-US"/>
              <a:t>Click to edit Master title style</a:t>
            </a:r>
            <a:endParaRPr lang="en-GB"/>
          </a:p>
        </p:txBody>
      </p:sp>
    </p:spTree>
    <p:extLst>
      <p:ext uri="{BB962C8B-B14F-4D97-AF65-F5344CB8AC3E}">
        <p14:creationId xmlns:p14="http://schemas.microsoft.com/office/powerpoint/2010/main" val="221346907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9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A26F-C01A-4EF5-8EED-CD05545514A2}"/>
              </a:ext>
            </a:extLst>
          </p:cNvPr>
          <p:cNvSpPr>
            <a:spLocks noGrp="1"/>
          </p:cNvSpPr>
          <p:nvPr>
            <p:ph type="title"/>
          </p:nvPr>
        </p:nvSpPr>
        <p:spPr/>
        <p:txBody>
          <a:bodyPr>
            <a:noAutofit/>
          </a:bodyPr>
          <a:lstStyle>
            <a:lvl1pPr>
              <a:defRPr sz="3400"/>
            </a:lvl1pPr>
          </a:lstStyle>
          <a:p>
            <a:r>
              <a:rPr lang="en-US"/>
              <a:t>Click to edit Master title style</a:t>
            </a:r>
            <a:endParaRPr lang="en-GB"/>
          </a:p>
        </p:txBody>
      </p:sp>
      <p:sp>
        <p:nvSpPr>
          <p:cNvPr id="5" name="Content Placeholder 2">
            <a:extLst>
              <a:ext uri="{FF2B5EF4-FFF2-40B4-BE49-F238E27FC236}">
                <a16:creationId xmlns:a16="http://schemas.microsoft.com/office/drawing/2014/main" id="{8CA3F561-E51E-4921-AF94-EC6E96905710}"/>
              </a:ext>
            </a:extLst>
          </p:cNvPr>
          <p:cNvSpPr>
            <a:spLocks noGrp="1"/>
          </p:cNvSpPr>
          <p:nvPr>
            <p:ph idx="10"/>
          </p:nvPr>
        </p:nvSpPr>
        <p:spPr>
          <a:xfrm>
            <a:off x="388088" y="1449388"/>
            <a:ext cx="11324487" cy="4859337"/>
          </a:xfrm>
          <a:prstGeom prst="rect">
            <a:avLst/>
          </a:prstGeom>
        </p:spPr>
        <p:txBody>
          <a:bodyPr>
            <a:noAutofit/>
          </a:bodyPr>
          <a:lstStyle>
            <a:lvl1pPr marL="268288" indent="-268288">
              <a:buClrTx/>
              <a:defRPr sz="1800" b="0">
                <a:solidFill>
                  <a:schemeClr val="bg1"/>
                </a:solidFill>
                <a:latin typeface="Arial" panose="020B0604020202020204" pitchFamily="34" charset="0"/>
                <a:cs typeface="Arial" panose="020B0604020202020204" pitchFamily="34" charset="0"/>
              </a:defRPr>
            </a:lvl1pPr>
            <a:lvl2pPr marL="536575" indent="-265113">
              <a:buClrTx/>
              <a:defRPr sz="1800" b="0">
                <a:solidFill>
                  <a:schemeClr val="bg1"/>
                </a:solidFill>
                <a:latin typeface="Arial" panose="020B0604020202020204" pitchFamily="34" charset="0"/>
                <a:cs typeface="Arial" panose="020B0604020202020204" pitchFamily="34" charset="0"/>
              </a:defRPr>
            </a:lvl2pPr>
            <a:lvl3pPr marL="536575" indent="-180975">
              <a:buClrTx/>
              <a:defRPr sz="1800">
                <a:solidFill>
                  <a:schemeClr val="bg1"/>
                </a:solidFill>
                <a:latin typeface="Arial" panose="020B0604020202020204" pitchFamily="34" charset="0"/>
                <a:cs typeface="Arial" panose="020B0604020202020204" pitchFamily="34" charset="0"/>
              </a:defRPr>
            </a:lvl3pPr>
            <a:lvl4pPr>
              <a:defRPr>
                <a:latin typeface="Arial Rounded MT Bold" panose="020F0704030504030204" pitchFamily="34" charset="77"/>
              </a:defRPr>
            </a:lvl4pPr>
            <a:lvl5pPr>
              <a:defRPr>
                <a:latin typeface="Arial Rounded MT Bold" panose="020F0704030504030204" pitchFamily="34" charset="77"/>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26051540"/>
      </p:ext>
    </p:extLst>
  </p:cSld>
  <p:clrMapOvr>
    <a:masterClrMapping/>
  </p:clrMapOvr>
  <p:transition>
    <p:fade/>
  </p:transition>
  <p:extLst>
    <p:ext uri="{DCECCB84-F9BA-43D5-87BE-67443E8EF086}">
      <p15:sldGuideLst xmlns:p15="http://schemas.microsoft.com/office/powerpoint/2012/main">
        <p15:guide id="4" pos="3840" userDrawn="1">
          <p15:clr>
            <a:srgbClr val="FBAE40"/>
          </p15:clr>
        </p15:guide>
        <p15:guide id="5" pos="7378" userDrawn="1">
          <p15:clr>
            <a:srgbClr val="FBAE40"/>
          </p15:clr>
        </p15:guide>
        <p15:guide id="6" pos="30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9CC9-0801-7145-9984-5C5BDE520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1030D4-7BAF-7846-99E0-3FAD4C8F28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41667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D6E0-A814-2B41-9F5D-A91EFB1CE79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715088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8769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CF08A3-269D-4EE3-95F7-6870C88E9D63}"/>
              </a:ext>
            </a:extLst>
          </p:cNvPr>
          <p:cNvSpPr/>
          <p:nvPr userDrawn="1"/>
        </p:nvSpPr>
        <p:spPr>
          <a:xfrm>
            <a:off x="0" y="0"/>
            <a:ext cx="12192000" cy="1120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A9A2976C-BC80-554E-A1A0-3605CA5E43CD}"/>
              </a:ext>
            </a:extLst>
          </p:cNvPr>
          <p:cNvSpPr>
            <a:spLocks noGrp="1"/>
          </p:cNvSpPr>
          <p:nvPr>
            <p:ph type="title"/>
          </p:nvPr>
        </p:nvSpPr>
        <p:spPr>
          <a:xfrm>
            <a:off x="370197" y="238012"/>
            <a:ext cx="8842104" cy="761132"/>
          </a:xfrm>
          <a:prstGeom prst="rect">
            <a:avLst/>
          </a:prstGeom>
          <a:noFill/>
        </p:spPr>
        <p:txBody>
          <a:bodyPr vert="horz" lIns="91440" tIns="45720" rIns="91440" bIns="4572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5D5C60-C897-5C45-B7E1-1A139306FFAF}"/>
              </a:ext>
            </a:extLst>
          </p:cNvPr>
          <p:cNvSpPr>
            <a:spLocks noGrp="1"/>
          </p:cNvSpPr>
          <p:nvPr>
            <p:ph type="body" idx="1"/>
          </p:nvPr>
        </p:nvSpPr>
        <p:spPr>
          <a:xfrm>
            <a:off x="370196" y="1449388"/>
            <a:ext cx="11330451" cy="4696970"/>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pic>
        <p:nvPicPr>
          <p:cNvPr id="20" name="Picture 19">
            <a:extLst>
              <a:ext uri="{FF2B5EF4-FFF2-40B4-BE49-F238E27FC236}">
                <a16:creationId xmlns:a16="http://schemas.microsoft.com/office/drawing/2014/main" id="{3E012B5E-730A-4B80-BC85-94E58E270F68}"/>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437421" y="126586"/>
            <a:ext cx="1607540" cy="761132"/>
          </a:xfrm>
          <a:prstGeom prst="rect">
            <a:avLst/>
          </a:prstGeom>
        </p:spPr>
      </p:pic>
    </p:spTree>
    <p:extLst>
      <p:ext uri="{BB962C8B-B14F-4D97-AF65-F5344CB8AC3E}">
        <p14:creationId xmlns:p14="http://schemas.microsoft.com/office/powerpoint/2010/main" val="59459532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ransition>
    <p:fade/>
  </p:transition>
  <p:txStyles>
    <p:titleStyle>
      <a:lvl1pPr algn="l" defTabSz="914400" rtl="0" eaLnBrk="1" latinLnBrk="0" hangingPunct="1">
        <a:lnSpc>
          <a:spcPct val="90000"/>
        </a:lnSpc>
        <a:spcBef>
          <a:spcPct val="0"/>
        </a:spcBef>
        <a:buNone/>
        <a:defRPr sz="3400" kern="1200">
          <a:solidFill>
            <a:schemeClr val="tx1"/>
          </a:solidFill>
          <a:latin typeface="Arial Rounded MT Bold" panose="020F0704030504030204" pitchFamily="34" charset="77"/>
          <a:ea typeface="+mj-ea"/>
          <a:cs typeface="+mj-cs"/>
        </a:defRPr>
      </a:lvl1pPr>
    </p:titleStyle>
    <p:body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pos="7378" userDrawn="1">
          <p15:clr>
            <a:srgbClr val="F26B43"/>
          </p15:clr>
        </p15:guide>
        <p15:guide id="10" pos="302" userDrawn="1">
          <p15:clr>
            <a:srgbClr val="F26B43"/>
          </p15:clr>
        </p15:guide>
        <p15:guide id="12" orient="horz" pos="3952" userDrawn="1">
          <p15:clr>
            <a:srgbClr val="F26B43"/>
          </p15:clr>
        </p15:guide>
        <p15:guide id="13" orient="horz" pos="913" userDrawn="1">
          <p15:clr>
            <a:srgbClr val="F26B43"/>
          </p15:clr>
        </p15:guide>
        <p15:guide id="14" pos="6516" userDrawn="1">
          <p15:clr>
            <a:srgbClr val="F26B43"/>
          </p15:clr>
        </p15:guide>
        <p15:guide id="15" orient="horz" pos="4224" userDrawn="1">
          <p15:clr>
            <a:srgbClr val="F26B43"/>
          </p15:clr>
        </p15:guide>
        <p15:guide id="16" orient="horz" pos="96" userDrawn="1">
          <p15:clr>
            <a:srgbClr val="F26B43"/>
          </p15:clr>
        </p15:guide>
        <p15:guide id="17"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20.png"/><Relationship Id="rId3" Type="http://schemas.openxmlformats.org/officeDocument/2006/relationships/image" Target="../media/image31.png"/><Relationship Id="rId7" Type="http://schemas.openxmlformats.org/officeDocument/2006/relationships/image" Target="../media/image23.png"/><Relationship Id="rId12" Type="http://schemas.openxmlformats.org/officeDocument/2006/relationships/image" Target="../media/image11.png"/><Relationship Id="rId17" Type="http://schemas.openxmlformats.org/officeDocument/2006/relationships/image" Target="../media/image8.png"/><Relationship Id="rId2" Type="http://schemas.openxmlformats.org/officeDocument/2006/relationships/notesSlide" Target="../notesSlides/notesSlide10.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8.png"/><Relationship Id="rId10" Type="http://schemas.openxmlformats.org/officeDocument/2006/relationships/image" Target="../media/image26.png"/><Relationship Id="rId4" Type="http://schemas.openxmlformats.org/officeDocument/2006/relationships/image" Target="../media/image32.svg"/><Relationship Id="rId9" Type="http://schemas.openxmlformats.org/officeDocument/2006/relationships/image" Target="../media/image25.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5.png"/><Relationship Id="rId5" Type="http://schemas.openxmlformats.org/officeDocument/2006/relationships/image" Target="../media/image22.png"/><Relationship Id="rId10"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2.png"/><Relationship Id="rId5" Type="http://schemas.openxmlformats.org/officeDocument/2006/relationships/image" Target="../media/image23.png"/><Relationship Id="rId15" Type="http://schemas.openxmlformats.org/officeDocument/2006/relationships/image" Target="../media/image20.pn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notesSlide" Target="../notesSlides/notesSlide14.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stagram.com/gwtp_uk/" TargetMode="External"/><Relationship Id="rId13" Type="http://schemas.openxmlformats.org/officeDocument/2006/relationships/hyperlink" Target="https://www.skillsbuilder.org/" TargetMode="External"/><Relationship Id="rId3" Type="http://schemas.openxmlformats.org/officeDocument/2006/relationships/hyperlink" Target="mailto:hello@getwiththeprogram.co.uk" TargetMode="External"/><Relationship Id="rId7" Type="http://schemas.openxmlformats.org/officeDocument/2006/relationships/image" Target="../media/image43.png"/><Relationship Id="rId12"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twitter.com/gwtp_uk" TargetMode="External"/><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jpeg"/><Relationship Id="rId4" Type="http://schemas.openxmlformats.org/officeDocument/2006/relationships/hyperlink" Target="https://www.facebook.com/gwtpUK" TargetMode="External"/><Relationship Id="rId9" Type="http://schemas.openxmlformats.org/officeDocument/2006/relationships/image" Target="../media/image44.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hyperlink" Target="https://www.skillsbuilder.org/" TargetMode="External"/><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22.png"/><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6.png"/><Relationship Id="rId4" Type="http://schemas.openxmlformats.org/officeDocument/2006/relationships/image" Target="../media/image34.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5.png"/><Relationship Id="rId5" Type="http://schemas.openxmlformats.org/officeDocument/2006/relationships/image" Target="../media/image23.png"/><Relationship Id="rId15" Type="http://schemas.openxmlformats.org/officeDocument/2006/relationships/image" Target="../media/image20.pn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5F840-06F8-DAA1-37C0-C8F33CF54E03}"/>
              </a:ext>
            </a:extLst>
          </p:cNvPr>
          <p:cNvPicPr>
            <a:picLocks noChangeAspect="1"/>
          </p:cNvPicPr>
          <p:nvPr/>
        </p:nvPicPr>
        <p:blipFill>
          <a:blip r:embed="rId3"/>
          <a:stretch>
            <a:fillRect/>
          </a:stretch>
        </p:blipFill>
        <p:spPr>
          <a:xfrm>
            <a:off x="5025878" y="1912049"/>
            <a:ext cx="3476274" cy="1645933"/>
          </a:xfrm>
          <a:prstGeom prst="rect">
            <a:avLst/>
          </a:prstGeom>
        </p:spPr>
      </p:pic>
      <p:sp>
        <p:nvSpPr>
          <p:cNvPr id="7" name="TextBox 6">
            <a:extLst>
              <a:ext uri="{FF2B5EF4-FFF2-40B4-BE49-F238E27FC236}">
                <a16:creationId xmlns:a16="http://schemas.microsoft.com/office/drawing/2014/main" id="{2800C21C-5EC5-1872-9FB0-8F10F43F3D3C}"/>
              </a:ext>
            </a:extLst>
          </p:cNvPr>
          <p:cNvSpPr txBox="1"/>
          <p:nvPr/>
        </p:nvSpPr>
        <p:spPr>
          <a:xfrm>
            <a:off x="4923232" y="3764693"/>
            <a:ext cx="6610662" cy="2469907"/>
          </a:xfrm>
          <a:prstGeom prst="rect">
            <a:avLst/>
          </a:prstGeom>
          <a:noFill/>
        </p:spPr>
        <p:txBody>
          <a:bodyPr wrap="square" rtlCol="0">
            <a:spAutoFit/>
          </a:bodyPr>
          <a:lstStyle/>
          <a:p>
            <a:r>
              <a:rPr lang="en-GB" sz="3700" dirty="0">
                <a:solidFill>
                  <a:schemeClr val="bg2"/>
                </a:solidFill>
                <a:latin typeface="Arial Rounded MT Bold" panose="020F0704030504030204" pitchFamily="34" charset="77"/>
              </a:rPr>
              <a:t>Moon Landing</a:t>
            </a:r>
            <a:br>
              <a:rPr lang="en-GB" sz="3700" dirty="0">
                <a:solidFill>
                  <a:schemeClr val="bg2"/>
                </a:solidFill>
                <a:latin typeface="Arial Rounded MT Bold" panose="020F0704030504030204" pitchFamily="34" charset="77"/>
              </a:rPr>
            </a:br>
            <a:r>
              <a:rPr lang="en-GB" sz="3700" dirty="0">
                <a:solidFill>
                  <a:schemeClr val="bg2"/>
                </a:solidFill>
                <a:latin typeface="Arial Rounded MT Bold" panose="020F0704030504030204" pitchFamily="34" charset="77"/>
              </a:rPr>
              <a:t>Coding Activity:</a:t>
            </a:r>
          </a:p>
          <a:p>
            <a:r>
              <a:rPr lang="en-GB" sz="3450" dirty="0">
                <a:solidFill>
                  <a:schemeClr val="bg2"/>
                </a:solidFill>
                <a:latin typeface="Arial Rounded MT Bold" panose="020F0704030504030204" pitchFamily="34" charset="77"/>
              </a:rPr>
              <a:t>‘Program Each Other’ (PEO)</a:t>
            </a:r>
          </a:p>
          <a:p>
            <a:endParaRPr lang="en-GB" sz="1600" dirty="0">
              <a:solidFill>
                <a:schemeClr val="bg2"/>
              </a:solidFill>
              <a:latin typeface="Arial Rounded MT Bold" panose="020F0704030504030204" pitchFamily="34" charset="77"/>
            </a:endParaRPr>
          </a:p>
          <a:p>
            <a:r>
              <a:rPr lang="en-GB" sz="3000" dirty="0">
                <a:solidFill>
                  <a:srgbClr val="F0861B"/>
                </a:solidFill>
                <a:latin typeface="Arial Rounded MT Bold" panose="020F0704030504030204" pitchFamily="34" charset="77"/>
              </a:rPr>
              <a:t>Teaching guide | ages 7+</a:t>
            </a:r>
          </a:p>
        </p:txBody>
      </p:sp>
      <p:pic>
        <p:nvPicPr>
          <p:cNvPr id="3" name="Picture 2">
            <a:extLst>
              <a:ext uri="{FF2B5EF4-FFF2-40B4-BE49-F238E27FC236}">
                <a16:creationId xmlns:a16="http://schemas.microsoft.com/office/drawing/2014/main" id="{685F8BC3-EED8-2986-C0A1-C3983A82AA73}"/>
              </a:ext>
            </a:extLst>
          </p:cNvPr>
          <p:cNvPicPr>
            <a:picLocks noChangeAspect="1"/>
          </p:cNvPicPr>
          <p:nvPr/>
        </p:nvPicPr>
        <p:blipFill>
          <a:blip r:embed="rId4"/>
          <a:srcRect l="7076" r="7076"/>
          <a:stretch/>
        </p:blipFill>
        <p:spPr>
          <a:xfrm>
            <a:off x="6" y="0"/>
            <a:ext cx="3923414" cy="6858000"/>
          </a:xfrm>
          <a:prstGeom prst="rect">
            <a:avLst/>
          </a:prstGeom>
          <a:effectLst>
            <a:softEdge rad="0"/>
          </a:effectLst>
        </p:spPr>
      </p:pic>
    </p:spTree>
    <p:extLst>
      <p:ext uri="{BB962C8B-B14F-4D97-AF65-F5344CB8AC3E}">
        <p14:creationId xmlns:p14="http://schemas.microsoft.com/office/powerpoint/2010/main" val="42294190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p:txBody>
          <a:bodyPr/>
          <a:lstStyle/>
          <a:p>
            <a:r>
              <a:rPr lang="en-GB" dirty="0"/>
              <a:t>Challenge 3 – creative coding</a:t>
            </a:r>
          </a:p>
        </p:txBody>
      </p:sp>
      <p:sp>
        <p:nvSpPr>
          <p:cNvPr id="22" name="Content Placeholder 1">
            <a:extLst>
              <a:ext uri="{FF2B5EF4-FFF2-40B4-BE49-F238E27FC236}">
                <a16:creationId xmlns:a16="http://schemas.microsoft.com/office/drawing/2014/main" id="{D3EA06A8-CC50-441C-A846-A61D53FB331B}"/>
              </a:ext>
            </a:extLst>
          </p:cNvPr>
          <p:cNvSpPr txBox="1">
            <a:spLocks/>
          </p:cNvSpPr>
          <p:nvPr/>
        </p:nvSpPr>
        <p:spPr>
          <a:xfrm>
            <a:off x="6594705" y="1449387"/>
            <a:ext cx="3523063" cy="431145"/>
          </a:xfrm>
          <a:prstGeom prst="rect">
            <a:avLst/>
          </a:prstGeom>
        </p:spPr>
        <p:txBody>
          <a:bodyPr vert="horz" lIns="91440" tIns="45720" rIns="91440" bIns="4572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355600" indent="-174625"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0861B"/>
                </a:solidFill>
                <a:latin typeface="+mj-lt"/>
              </a:rPr>
              <a:t>Example grid layout:</a:t>
            </a:r>
          </a:p>
          <a:p>
            <a:endParaRPr lang="en-GB" sz="1800" dirty="0"/>
          </a:p>
          <a:p>
            <a:pPr marL="0" indent="0">
              <a:buFont typeface="Arial" panose="020B0604020202020204" pitchFamily="34" charset="0"/>
              <a:buNone/>
            </a:pPr>
            <a:endParaRPr lang="en-GB" sz="1800" dirty="0"/>
          </a:p>
        </p:txBody>
      </p:sp>
      <p:pic>
        <p:nvPicPr>
          <p:cNvPr id="10" name="Graphic 9" descr="Cycle with people with solid fill">
            <a:extLst>
              <a:ext uri="{FF2B5EF4-FFF2-40B4-BE49-F238E27FC236}">
                <a16:creationId xmlns:a16="http://schemas.microsoft.com/office/drawing/2014/main" id="{29572217-3BE6-47E0-BF34-7B4C5491F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4896" y="1594272"/>
            <a:ext cx="828000" cy="828000"/>
          </a:xfrm>
          <a:prstGeom prst="rect">
            <a:avLst/>
          </a:prstGeom>
        </p:spPr>
      </p:pic>
      <p:sp>
        <p:nvSpPr>
          <p:cNvPr id="25" name="Content Placeholder 1">
            <a:extLst>
              <a:ext uri="{FF2B5EF4-FFF2-40B4-BE49-F238E27FC236}">
                <a16:creationId xmlns:a16="http://schemas.microsoft.com/office/drawing/2014/main" id="{3AE9750F-00A2-C949-8E4A-872B88733EF4}"/>
              </a:ext>
            </a:extLst>
          </p:cNvPr>
          <p:cNvSpPr txBox="1">
            <a:spLocks/>
          </p:cNvSpPr>
          <p:nvPr/>
        </p:nvSpPr>
        <p:spPr>
          <a:xfrm>
            <a:off x="396000" y="1483200"/>
            <a:ext cx="5685488" cy="5342398"/>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GB" sz="1800" b="1" dirty="0"/>
              <a:t>Now, can you use your imaginations to think of some other things to include in your algorithm? </a:t>
            </a:r>
          </a:p>
          <a:p>
            <a:pPr>
              <a:lnSpc>
                <a:spcPct val="100000"/>
              </a:lnSpc>
              <a:spcBef>
                <a:spcPts val="0"/>
              </a:spcBef>
              <a:spcAft>
                <a:spcPts val="600"/>
              </a:spcAft>
            </a:pPr>
            <a:r>
              <a:rPr lang="en-GB" sz="1600" dirty="0"/>
              <a:t>Maybe you can add in lots of extra moon rocks, and design a route for the robot to collect them all?	</a:t>
            </a:r>
          </a:p>
          <a:p>
            <a:pPr>
              <a:lnSpc>
                <a:spcPct val="100000"/>
              </a:lnSpc>
              <a:spcBef>
                <a:spcPts val="0"/>
              </a:spcBef>
              <a:spcAft>
                <a:spcPts val="600"/>
              </a:spcAft>
            </a:pPr>
            <a:r>
              <a:rPr lang="en-GB" sz="1600" dirty="0"/>
              <a:t>Could you create a specific instruction to pick up items? What would this look like in the algorithm?</a:t>
            </a:r>
          </a:p>
          <a:p>
            <a:pPr>
              <a:lnSpc>
                <a:spcPct val="100000"/>
              </a:lnSpc>
              <a:spcBef>
                <a:spcPts val="0"/>
              </a:spcBef>
              <a:spcAft>
                <a:spcPts val="600"/>
              </a:spcAft>
            </a:pPr>
            <a:r>
              <a:rPr lang="en-GB" sz="1600" dirty="0"/>
              <a:t>Maybe the robot can jump over ‘avoid' items?</a:t>
            </a:r>
          </a:p>
          <a:p>
            <a:pPr>
              <a:lnSpc>
                <a:spcPct val="100000"/>
              </a:lnSpc>
              <a:spcBef>
                <a:spcPts val="0"/>
              </a:spcBef>
              <a:spcAft>
                <a:spcPts val="600"/>
              </a:spcAft>
            </a:pPr>
            <a:r>
              <a:rPr lang="en-GB" sz="1600" dirty="0"/>
              <a:t>Maybe they should do a happy dance when they’ve successfully collected the moon rocks?</a:t>
            </a:r>
          </a:p>
          <a:p>
            <a:pPr marL="0" indent="0">
              <a:lnSpc>
                <a:spcPct val="100000"/>
              </a:lnSpc>
              <a:spcBef>
                <a:spcPts val="0"/>
              </a:spcBef>
              <a:spcAft>
                <a:spcPts val="600"/>
              </a:spcAft>
              <a:buFont typeface="Arial" panose="020B0604020202020204" pitchFamily="34" charset="0"/>
              <a:buNone/>
            </a:pPr>
            <a:r>
              <a:rPr lang="en-GB" sz="1800" b="1" dirty="0"/>
              <a:t>What other creative coding can you think of?</a:t>
            </a:r>
          </a:p>
          <a:p>
            <a:pPr marL="266700" indent="-266700">
              <a:lnSpc>
                <a:spcPct val="100000"/>
              </a:lnSpc>
              <a:spcBef>
                <a:spcPts val="0"/>
              </a:spcBef>
              <a:spcAft>
                <a:spcPts val="600"/>
              </a:spcAft>
              <a:buFont typeface="+mj-lt"/>
              <a:buAutoNum type="arabicPeriod"/>
            </a:pPr>
            <a:r>
              <a:rPr lang="en-GB" sz="1600" b="1" dirty="0"/>
              <a:t>Designer: </a:t>
            </a:r>
            <a:r>
              <a:rPr lang="en-GB" sz="1600" dirty="0"/>
              <a:t>Plan what steps to add in, and where they should go in the </a:t>
            </a:r>
            <a:r>
              <a:rPr lang="en-GB" sz="1600" dirty="0">
                <a:solidFill>
                  <a:schemeClr val="bg2"/>
                </a:solidFill>
              </a:rPr>
              <a:t>algorithm</a:t>
            </a:r>
            <a:r>
              <a:rPr lang="en-GB" sz="1600" dirty="0"/>
              <a:t>. You can use one of your blank squares to draw on or cut up some paper.</a:t>
            </a:r>
          </a:p>
          <a:p>
            <a:pPr marL="266700" indent="-266700">
              <a:lnSpc>
                <a:spcPct val="100000"/>
              </a:lnSpc>
              <a:spcBef>
                <a:spcPts val="0"/>
              </a:spcBef>
              <a:spcAft>
                <a:spcPts val="600"/>
              </a:spcAft>
              <a:buFont typeface="+mj-lt"/>
              <a:buAutoNum type="arabicPeriod"/>
            </a:pPr>
            <a:r>
              <a:rPr lang="en-GB" sz="1600" b="1" dirty="0"/>
              <a:t>Writer: </a:t>
            </a:r>
            <a:r>
              <a:rPr lang="en-GB" sz="1600" dirty="0"/>
              <a:t>Record the </a:t>
            </a:r>
            <a:r>
              <a:rPr lang="en-GB" sz="1600" dirty="0">
                <a:solidFill>
                  <a:schemeClr val="bg2"/>
                </a:solidFill>
              </a:rPr>
              <a:t>algorithm</a:t>
            </a:r>
            <a:r>
              <a:rPr lang="en-GB" sz="1600" dirty="0"/>
              <a:t> on the whiteboard – make up new pictures for the new actions.</a:t>
            </a:r>
          </a:p>
          <a:p>
            <a:pPr marL="266700" indent="-266700">
              <a:lnSpc>
                <a:spcPct val="100000"/>
              </a:lnSpc>
              <a:spcBef>
                <a:spcPts val="0"/>
              </a:spcBef>
              <a:spcAft>
                <a:spcPts val="600"/>
              </a:spcAft>
              <a:buFont typeface="+mj-lt"/>
              <a:buAutoNum type="arabicPeriod"/>
            </a:pPr>
            <a:r>
              <a:rPr lang="en-GB" sz="1600" b="1" dirty="0"/>
              <a:t>Tester: </a:t>
            </a:r>
            <a:r>
              <a:rPr lang="en-GB" sz="1600" dirty="0"/>
              <a:t>Use the whiteboard to follow the </a:t>
            </a:r>
            <a:r>
              <a:rPr lang="en-GB" sz="1600" dirty="0">
                <a:solidFill>
                  <a:schemeClr val="bg2"/>
                </a:solidFill>
              </a:rPr>
              <a:t>algorithm</a:t>
            </a:r>
            <a:r>
              <a:rPr lang="en-GB" sz="1600" dirty="0"/>
              <a:t> to </a:t>
            </a:r>
            <a:r>
              <a:rPr lang="en-GB" sz="1600" dirty="0">
                <a:solidFill>
                  <a:schemeClr val="bg2"/>
                </a:solidFill>
              </a:rPr>
              <a:t>test</a:t>
            </a:r>
            <a:r>
              <a:rPr lang="en-GB" sz="1600" dirty="0"/>
              <a:t> it. </a:t>
            </a:r>
            <a:r>
              <a:rPr lang="en-GB" sz="1600" dirty="0">
                <a:solidFill>
                  <a:schemeClr val="bg2"/>
                </a:solidFill>
              </a:rPr>
              <a:t>Debug</a:t>
            </a:r>
            <a:r>
              <a:rPr lang="en-GB" sz="1600" dirty="0"/>
              <a:t> if needed and try again.</a:t>
            </a:r>
          </a:p>
          <a:p>
            <a:pPr marL="0" indent="0">
              <a:buFont typeface="Arial" panose="020B0604020202020204" pitchFamily="34" charset="0"/>
              <a:buNone/>
            </a:pPr>
            <a:endParaRPr lang="en-GB" sz="1800" dirty="0"/>
          </a:p>
        </p:txBody>
      </p:sp>
      <p:cxnSp>
        <p:nvCxnSpPr>
          <p:cNvPr id="18" name="Straight Connector 17">
            <a:extLst>
              <a:ext uri="{FF2B5EF4-FFF2-40B4-BE49-F238E27FC236}">
                <a16:creationId xmlns:a16="http://schemas.microsoft.com/office/drawing/2014/main" id="{F75F484F-CEE8-424C-A3CA-4D6F7DEE113B}"/>
              </a:ext>
            </a:extLst>
          </p:cNvPr>
          <p:cNvCxnSpPr>
            <a:cxnSpLocks/>
          </p:cNvCxnSpPr>
          <p:nvPr/>
        </p:nvCxnSpPr>
        <p:spPr>
          <a:xfrm>
            <a:off x="6395706" y="1473197"/>
            <a:ext cx="0" cy="503284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1F95D7-72B3-2C29-E654-69B6503EF99B}"/>
              </a:ext>
            </a:extLst>
          </p:cNvPr>
          <p:cNvPicPr>
            <a:picLocks noChangeAspect="1"/>
          </p:cNvPicPr>
          <p:nvPr/>
        </p:nvPicPr>
        <p:blipFill>
          <a:blip r:embed="rId5"/>
          <a:stretch>
            <a:fillRect/>
          </a:stretch>
        </p:blipFill>
        <p:spPr>
          <a:xfrm>
            <a:off x="7350040" y="6321600"/>
            <a:ext cx="408292" cy="409833"/>
          </a:xfrm>
          <a:prstGeom prst="rect">
            <a:avLst/>
          </a:prstGeom>
        </p:spPr>
      </p:pic>
      <p:pic>
        <p:nvPicPr>
          <p:cNvPr id="15" name="Picture 14">
            <a:extLst>
              <a:ext uri="{FF2B5EF4-FFF2-40B4-BE49-F238E27FC236}">
                <a16:creationId xmlns:a16="http://schemas.microsoft.com/office/drawing/2014/main" id="{F9FB83B4-AF70-1174-5EFA-E1C80ADF4371}"/>
              </a:ext>
            </a:extLst>
          </p:cNvPr>
          <p:cNvPicPr>
            <a:picLocks noChangeAspect="1"/>
          </p:cNvPicPr>
          <p:nvPr/>
        </p:nvPicPr>
        <p:blipFill>
          <a:blip r:embed="rId6"/>
          <a:stretch>
            <a:fillRect/>
          </a:stretch>
        </p:blipFill>
        <p:spPr>
          <a:xfrm>
            <a:off x="8053530" y="6321600"/>
            <a:ext cx="409833" cy="409833"/>
          </a:xfrm>
          <a:prstGeom prst="rect">
            <a:avLst/>
          </a:prstGeom>
        </p:spPr>
      </p:pic>
      <p:pic>
        <p:nvPicPr>
          <p:cNvPr id="17" name="Picture 16">
            <a:extLst>
              <a:ext uri="{FF2B5EF4-FFF2-40B4-BE49-F238E27FC236}">
                <a16:creationId xmlns:a16="http://schemas.microsoft.com/office/drawing/2014/main" id="{021938F4-D6EE-0636-1358-E51E8EC3037F}"/>
              </a:ext>
            </a:extLst>
          </p:cNvPr>
          <p:cNvPicPr>
            <a:picLocks noChangeAspect="1"/>
          </p:cNvPicPr>
          <p:nvPr/>
        </p:nvPicPr>
        <p:blipFill>
          <a:blip r:embed="rId7"/>
          <a:stretch>
            <a:fillRect/>
          </a:stretch>
        </p:blipFill>
        <p:spPr>
          <a:xfrm>
            <a:off x="8758561" y="6321600"/>
            <a:ext cx="409833" cy="409833"/>
          </a:xfrm>
          <a:prstGeom prst="rect">
            <a:avLst/>
          </a:prstGeom>
        </p:spPr>
      </p:pic>
      <p:pic>
        <p:nvPicPr>
          <p:cNvPr id="26" name="Picture 25">
            <a:extLst>
              <a:ext uri="{FF2B5EF4-FFF2-40B4-BE49-F238E27FC236}">
                <a16:creationId xmlns:a16="http://schemas.microsoft.com/office/drawing/2014/main" id="{FF9AF34E-A4B8-E757-1F86-182238490FF2}"/>
              </a:ext>
            </a:extLst>
          </p:cNvPr>
          <p:cNvPicPr>
            <a:picLocks noChangeAspect="1"/>
          </p:cNvPicPr>
          <p:nvPr/>
        </p:nvPicPr>
        <p:blipFill>
          <a:blip r:embed="rId8"/>
          <a:stretch>
            <a:fillRect/>
          </a:stretch>
        </p:blipFill>
        <p:spPr>
          <a:xfrm>
            <a:off x="9463592" y="6321600"/>
            <a:ext cx="409833" cy="409833"/>
          </a:xfrm>
          <a:prstGeom prst="rect">
            <a:avLst/>
          </a:prstGeom>
        </p:spPr>
      </p:pic>
      <p:pic>
        <p:nvPicPr>
          <p:cNvPr id="30" name="Picture 29">
            <a:extLst>
              <a:ext uri="{FF2B5EF4-FFF2-40B4-BE49-F238E27FC236}">
                <a16:creationId xmlns:a16="http://schemas.microsoft.com/office/drawing/2014/main" id="{F4F3BFA6-E668-080F-A257-8B160456F199}"/>
              </a:ext>
            </a:extLst>
          </p:cNvPr>
          <p:cNvPicPr>
            <a:picLocks noChangeAspect="1"/>
          </p:cNvPicPr>
          <p:nvPr/>
        </p:nvPicPr>
        <p:blipFill>
          <a:blip r:embed="rId9"/>
          <a:stretch>
            <a:fillRect/>
          </a:stretch>
        </p:blipFill>
        <p:spPr>
          <a:xfrm>
            <a:off x="10168623" y="6321600"/>
            <a:ext cx="409833" cy="409833"/>
          </a:xfrm>
          <a:prstGeom prst="rect">
            <a:avLst/>
          </a:prstGeom>
        </p:spPr>
      </p:pic>
      <p:pic>
        <p:nvPicPr>
          <p:cNvPr id="38" name="Picture 37">
            <a:extLst>
              <a:ext uri="{FF2B5EF4-FFF2-40B4-BE49-F238E27FC236}">
                <a16:creationId xmlns:a16="http://schemas.microsoft.com/office/drawing/2014/main" id="{C348F241-BCE6-7C7A-81BF-3D458D4B7C1F}"/>
              </a:ext>
            </a:extLst>
          </p:cNvPr>
          <p:cNvPicPr>
            <a:picLocks noChangeAspect="1"/>
          </p:cNvPicPr>
          <p:nvPr/>
        </p:nvPicPr>
        <p:blipFill>
          <a:blip r:embed="rId10"/>
          <a:stretch>
            <a:fillRect/>
          </a:stretch>
        </p:blipFill>
        <p:spPr>
          <a:xfrm>
            <a:off x="10873654" y="6321600"/>
            <a:ext cx="408292" cy="409833"/>
          </a:xfrm>
          <a:prstGeom prst="rect">
            <a:avLst/>
          </a:prstGeom>
        </p:spPr>
      </p:pic>
      <p:pic>
        <p:nvPicPr>
          <p:cNvPr id="40" name="Picture 39">
            <a:extLst>
              <a:ext uri="{FF2B5EF4-FFF2-40B4-BE49-F238E27FC236}">
                <a16:creationId xmlns:a16="http://schemas.microsoft.com/office/drawing/2014/main" id="{30A1FFD0-DE9C-4F23-A17E-BB4873E12719}"/>
              </a:ext>
            </a:extLst>
          </p:cNvPr>
          <p:cNvPicPr>
            <a:picLocks noChangeAspect="1"/>
          </p:cNvPicPr>
          <p:nvPr/>
        </p:nvPicPr>
        <p:blipFill>
          <a:blip r:embed="rId11"/>
          <a:stretch>
            <a:fillRect/>
          </a:stretch>
        </p:blipFill>
        <p:spPr>
          <a:xfrm>
            <a:off x="11577142" y="6321600"/>
            <a:ext cx="409833" cy="409833"/>
          </a:xfrm>
          <a:prstGeom prst="rect">
            <a:avLst/>
          </a:prstGeom>
        </p:spPr>
      </p:pic>
      <p:grpSp>
        <p:nvGrpSpPr>
          <p:cNvPr id="14" name="Group 13">
            <a:extLst>
              <a:ext uri="{FF2B5EF4-FFF2-40B4-BE49-F238E27FC236}">
                <a16:creationId xmlns:a16="http://schemas.microsoft.com/office/drawing/2014/main" id="{71EC943D-F2FA-8CC5-9950-91E84DB65C08}"/>
              </a:ext>
            </a:extLst>
          </p:cNvPr>
          <p:cNvGrpSpPr/>
          <p:nvPr/>
        </p:nvGrpSpPr>
        <p:grpSpPr>
          <a:xfrm>
            <a:off x="6429600" y="2133392"/>
            <a:ext cx="5583392" cy="3948719"/>
            <a:chOff x="6429600" y="2133392"/>
            <a:chExt cx="5583392" cy="3948719"/>
          </a:xfrm>
        </p:grpSpPr>
        <p:grpSp>
          <p:nvGrpSpPr>
            <p:cNvPr id="2" name="Group 1">
              <a:extLst>
                <a:ext uri="{FF2B5EF4-FFF2-40B4-BE49-F238E27FC236}">
                  <a16:creationId xmlns:a16="http://schemas.microsoft.com/office/drawing/2014/main" id="{2FE1E395-7999-71C9-EFBE-61802F8450BA}"/>
                </a:ext>
              </a:extLst>
            </p:cNvPr>
            <p:cNvGrpSpPr/>
            <p:nvPr/>
          </p:nvGrpSpPr>
          <p:grpSpPr>
            <a:xfrm>
              <a:off x="6616800" y="2133392"/>
              <a:ext cx="5206471" cy="3805200"/>
              <a:chOff x="6617321" y="2133392"/>
              <a:chExt cx="5206471" cy="3805200"/>
            </a:xfrm>
          </p:grpSpPr>
          <p:pic>
            <p:nvPicPr>
              <p:cNvPr id="19" name="Picture 18">
                <a:extLst>
                  <a:ext uri="{FF2B5EF4-FFF2-40B4-BE49-F238E27FC236}">
                    <a16:creationId xmlns:a16="http://schemas.microsoft.com/office/drawing/2014/main" id="{708F8BAC-5EFC-AE4F-B2D1-59DAF1426870}"/>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9213792" y="2133392"/>
                <a:ext cx="2610000" cy="3805200"/>
              </a:xfrm>
              <a:prstGeom prst="rect">
                <a:avLst/>
              </a:prstGeom>
            </p:spPr>
          </p:pic>
          <p:pic>
            <p:nvPicPr>
              <p:cNvPr id="20" name="Picture 19">
                <a:extLst>
                  <a:ext uri="{FF2B5EF4-FFF2-40B4-BE49-F238E27FC236}">
                    <a16:creationId xmlns:a16="http://schemas.microsoft.com/office/drawing/2014/main" id="{42813996-510D-2546-BA84-A551025D9D2E}"/>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6617321" y="2133392"/>
                <a:ext cx="2610000" cy="3805200"/>
              </a:xfrm>
              <a:prstGeom prst="rect">
                <a:avLst/>
              </a:prstGeom>
            </p:spPr>
          </p:pic>
        </p:grpSp>
        <p:pic>
          <p:nvPicPr>
            <p:cNvPr id="32" name="Picture 31">
              <a:extLst>
                <a:ext uri="{FF2B5EF4-FFF2-40B4-BE49-F238E27FC236}">
                  <a16:creationId xmlns:a16="http://schemas.microsoft.com/office/drawing/2014/main" id="{DA8F3AE8-3F6F-2AA8-0604-D7B12C4D5676}"/>
                </a:ext>
              </a:extLst>
            </p:cNvPr>
            <p:cNvPicPr>
              <a:picLocks noChangeAspect="1"/>
            </p:cNvPicPr>
            <p:nvPr/>
          </p:nvPicPr>
          <p:blipFill>
            <a:blip r:embed="rId13"/>
            <a:srcRect/>
            <a:stretch/>
          </p:blipFill>
          <p:spPr>
            <a:xfrm>
              <a:off x="9548643" y="2456117"/>
              <a:ext cx="669984" cy="682165"/>
            </a:xfrm>
            <a:prstGeom prst="rect">
              <a:avLst/>
            </a:prstGeom>
          </p:spPr>
        </p:pic>
        <p:pic>
          <p:nvPicPr>
            <p:cNvPr id="34" name="Picture 33">
              <a:extLst>
                <a:ext uri="{FF2B5EF4-FFF2-40B4-BE49-F238E27FC236}">
                  <a16:creationId xmlns:a16="http://schemas.microsoft.com/office/drawing/2014/main" id="{275D093C-4619-AA4A-338D-DB4D7681689E}"/>
                </a:ext>
              </a:extLst>
            </p:cNvPr>
            <p:cNvPicPr>
              <a:picLocks noChangeAspect="1"/>
            </p:cNvPicPr>
            <p:nvPr/>
          </p:nvPicPr>
          <p:blipFill>
            <a:blip r:embed="rId13"/>
            <a:srcRect/>
            <a:stretch/>
          </p:blipFill>
          <p:spPr>
            <a:xfrm>
              <a:off x="10835832" y="3730341"/>
              <a:ext cx="669984" cy="682165"/>
            </a:xfrm>
            <a:prstGeom prst="rect">
              <a:avLst/>
            </a:prstGeom>
          </p:spPr>
        </p:pic>
        <p:pic>
          <p:nvPicPr>
            <p:cNvPr id="35" name="Picture 34">
              <a:extLst>
                <a:ext uri="{FF2B5EF4-FFF2-40B4-BE49-F238E27FC236}">
                  <a16:creationId xmlns:a16="http://schemas.microsoft.com/office/drawing/2014/main" id="{A3D8B50A-D218-D814-DB69-5C836ECC82DA}"/>
                </a:ext>
              </a:extLst>
            </p:cNvPr>
            <p:cNvPicPr>
              <a:picLocks noChangeAspect="1"/>
            </p:cNvPicPr>
            <p:nvPr/>
          </p:nvPicPr>
          <p:blipFill>
            <a:blip r:embed="rId13"/>
            <a:srcRect/>
            <a:stretch/>
          </p:blipFill>
          <p:spPr>
            <a:xfrm>
              <a:off x="6951600" y="3730341"/>
              <a:ext cx="669984" cy="682165"/>
            </a:xfrm>
            <a:prstGeom prst="rect">
              <a:avLst/>
            </a:prstGeom>
          </p:spPr>
        </p:pic>
        <p:pic>
          <p:nvPicPr>
            <p:cNvPr id="36" name="Picture 35">
              <a:extLst>
                <a:ext uri="{FF2B5EF4-FFF2-40B4-BE49-F238E27FC236}">
                  <a16:creationId xmlns:a16="http://schemas.microsoft.com/office/drawing/2014/main" id="{98BB48FD-ADE4-8751-9F98-8544ED897058}"/>
                </a:ext>
              </a:extLst>
            </p:cNvPr>
            <p:cNvPicPr>
              <a:picLocks noChangeAspect="1"/>
            </p:cNvPicPr>
            <p:nvPr/>
          </p:nvPicPr>
          <p:blipFill>
            <a:blip r:embed="rId13"/>
            <a:srcRect/>
            <a:stretch/>
          </p:blipFill>
          <p:spPr>
            <a:xfrm>
              <a:off x="10835832" y="4995032"/>
              <a:ext cx="669984" cy="682165"/>
            </a:xfrm>
            <a:prstGeom prst="rect">
              <a:avLst/>
            </a:prstGeom>
          </p:spPr>
        </p:pic>
        <p:grpSp>
          <p:nvGrpSpPr>
            <p:cNvPr id="12" name="Group 11">
              <a:extLst>
                <a:ext uri="{FF2B5EF4-FFF2-40B4-BE49-F238E27FC236}">
                  <a16:creationId xmlns:a16="http://schemas.microsoft.com/office/drawing/2014/main" id="{2ED4BEA6-64C1-6F51-65A2-20E0327FE679}"/>
                </a:ext>
              </a:extLst>
            </p:cNvPr>
            <p:cNvGrpSpPr/>
            <p:nvPr/>
          </p:nvGrpSpPr>
          <p:grpSpPr>
            <a:xfrm>
              <a:off x="11289090" y="4781721"/>
              <a:ext cx="723902" cy="687600"/>
              <a:chOff x="11337401" y="5300029"/>
              <a:chExt cx="723902" cy="687600"/>
            </a:xfrm>
          </p:grpSpPr>
          <p:pic>
            <p:nvPicPr>
              <p:cNvPr id="37" name="Picture 36" descr="Shape, square&#10;&#10;Description automatically generated">
                <a:extLst>
                  <a:ext uri="{FF2B5EF4-FFF2-40B4-BE49-F238E27FC236}">
                    <a16:creationId xmlns:a16="http://schemas.microsoft.com/office/drawing/2014/main" id="{AFA7CCF1-3EF8-22B0-EB27-0CBFD62E1026}"/>
                  </a:ext>
                </a:extLst>
              </p:cNvPr>
              <p:cNvPicPr>
                <a:picLocks noChangeAspect="1"/>
              </p:cNvPicPr>
              <p:nvPr/>
            </p:nvPicPr>
            <p:blipFill>
              <a:blip r:embed="rId14"/>
              <a:stretch>
                <a:fillRect/>
              </a:stretch>
            </p:blipFill>
            <p:spPr>
              <a:xfrm>
                <a:off x="11337401" y="5300029"/>
                <a:ext cx="670761" cy="687600"/>
              </a:xfrm>
              <a:prstGeom prst="rect">
                <a:avLst/>
              </a:prstGeom>
            </p:spPr>
          </p:pic>
          <p:sp>
            <p:nvSpPr>
              <p:cNvPr id="4" name="TextBox 3">
                <a:extLst>
                  <a:ext uri="{FF2B5EF4-FFF2-40B4-BE49-F238E27FC236}">
                    <a16:creationId xmlns:a16="http://schemas.microsoft.com/office/drawing/2014/main" id="{9EA5194D-4D13-D2ED-C94C-A3D624748668}"/>
                  </a:ext>
                </a:extLst>
              </p:cNvPr>
              <p:cNvSpPr txBox="1"/>
              <p:nvPr/>
            </p:nvSpPr>
            <p:spPr>
              <a:xfrm>
                <a:off x="11391319" y="5412996"/>
                <a:ext cx="669984" cy="461665"/>
              </a:xfrm>
              <a:prstGeom prst="rect">
                <a:avLst/>
              </a:prstGeom>
              <a:noFill/>
            </p:spPr>
            <p:txBody>
              <a:bodyPr wrap="square" rtlCol="0">
                <a:spAutoFit/>
              </a:bodyPr>
              <a:lstStyle/>
              <a:p>
                <a:pPr algn="l"/>
                <a:r>
                  <a:rPr lang="en-US" sz="1200" dirty="0">
                    <a:solidFill>
                      <a:schemeClr val="bg1"/>
                    </a:solidFill>
                  </a:rPr>
                  <a:t>Do a dance!</a:t>
                </a:r>
              </a:p>
            </p:txBody>
          </p:sp>
        </p:grpSp>
        <p:pic>
          <p:nvPicPr>
            <p:cNvPr id="21" name="Picture 20">
              <a:extLst>
                <a:ext uri="{FF2B5EF4-FFF2-40B4-BE49-F238E27FC236}">
                  <a16:creationId xmlns:a16="http://schemas.microsoft.com/office/drawing/2014/main" id="{0FEF042D-A193-9C6B-6B8B-CEFFA66611D7}"/>
                </a:ext>
              </a:extLst>
            </p:cNvPr>
            <p:cNvPicPr>
              <a:picLocks noChangeAspect="1"/>
            </p:cNvPicPr>
            <p:nvPr/>
          </p:nvPicPr>
          <p:blipFill>
            <a:blip r:embed="rId15"/>
            <a:srcRect/>
            <a:stretch/>
          </p:blipFill>
          <p:spPr>
            <a:xfrm>
              <a:off x="8226000" y="2456117"/>
              <a:ext cx="669984" cy="682165"/>
            </a:xfrm>
            <a:prstGeom prst="rect">
              <a:avLst/>
            </a:prstGeom>
          </p:spPr>
        </p:pic>
        <p:pic>
          <p:nvPicPr>
            <p:cNvPr id="5" name="Picture 4">
              <a:extLst>
                <a:ext uri="{FF2B5EF4-FFF2-40B4-BE49-F238E27FC236}">
                  <a16:creationId xmlns:a16="http://schemas.microsoft.com/office/drawing/2014/main" id="{5DD2BCE3-6869-F155-8D14-5D58EDCB6EFA}"/>
                </a:ext>
              </a:extLst>
            </p:cNvPr>
            <p:cNvPicPr>
              <a:picLocks noChangeAspect="1"/>
            </p:cNvPicPr>
            <p:nvPr/>
          </p:nvPicPr>
          <p:blipFill>
            <a:blip r:embed="rId13"/>
            <a:srcRect/>
            <a:stretch/>
          </p:blipFill>
          <p:spPr>
            <a:xfrm>
              <a:off x="10832400" y="2456118"/>
              <a:ext cx="669983" cy="682164"/>
            </a:xfrm>
            <a:prstGeom prst="rect">
              <a:avLst/>
            </a:prstGeom>
          </p:spPr>
        </p:pic>
        <p:pic>
          <p:nvPicPr>
            <p:cNvPr id="6" name="Picture 5">
              <a:extLst>
                <a:ext uri="{FF2B5EF4-FFF2-40B4-BE49-F238E27FC236}">
                  <a16:creationId xmlns:a16="http://schemas.microsoft.com/office/drawing/2014/main" id="{0D857A6C-F108-6BF6-A37B-173697C80AF2}"/>
                </a:ext>
              </a:extLst>
            </p:cNvPr>
            <p:cNvPicPr>
              <a:picLocks noChangeAspect="1"/>
            </p:cNvPicPr>
            <p:nvPr/>
          </p:nvPicPr>
          <p:blipFill>
            <a:blip r:embed="rId15"/>
            <a:srcRect/>
            <a:stretch/>
          </p:blipFill>
          <p:spPr>
            <a:xfrm>
              <a:off x="9548643" y="5004566"/>
              <a:ext cx="669984" cy="682165"/>
            </a:xfrm>
            <a:prstGeom prst="rect">
              <a:avLst/>
            </a:prstGeom>
          </p:spPr>
        </p:pic>
        <p:pic>
          <p:nvPicPr>
            <p:cNvPr id="7" name="Picture 6">
              <a:extLst>
                <a:ext uri="{FF2B5EF4-FFF2-40B4-BE49-F238E27FC236}">
                  <a16:creationId xmlns:a16="http://schemas.microsoft.com/office/drawing/2014/main" id="{E143F9FE-2A7A-6BF8-C954-76C8CBF28D12}"/>
                </a:ext>
              </a:extLst>
            </p:cNvPr>
            <p:cNvPicPr>
              <a:picLocks noChangeAspect="1"/>
            </p:cNvPicPr>
            <p:nvPr/>
          </p:nvPicPr>
          <p:blipFill>
            <a:blip r:embed="rId16"/>
            <a:srcRect/>
            <a:stretch/>
          </p:blipFill>
          <p:spPr>
            <a:xfrm>
              <a:off x="6951600" y="5004566"/>
              <a:ext cx="669984" cy="682165"/>
            </a:xfrm>
            <a:prstGeom prst="rect">
              <a:avLst/>
            </a:prstGeom>
          </p:spPr>
        </p:pic>
        <p:pic>
          <p:nvPicPr>
            <p:cNvPr id="9" name="Picture 8" descr="A picture containing ball, drawing, room&#10;&#10;Description automatically generated">
              <a:extLst>
                <a:ext uri="{FF2B5EF4-FFF2-40B4-BE49-F238E27FC236}">
                  <a16:creationId xmlns:a16="http://schemas.microsoft.com/office/drawing/2014/main" id="{F708AAE9-13FA-AFC8-298C-8C437FADDF5B}"/>
                </a:ext>
              </a:extLst>
            </p:cNvPr>
            <p:cNvPicPr>
              <a:picLocks noChangeAspect="1"/>
            </p:cNvPicPr>
            <p:nvPr/>
          </p:nvPicPr>
          <p:blipFill>
            <a:blip r:embed="rId17"/>
            <a:stretch>
              <a:fillRect/>
            </a:stretch>
          </p:blipFill>
          <p:spPr>
            <a:xfrm>
              <a:off x="6429600" y="5259600"/>
              <a:ext cx="822511" cy="822511"/>
            </a:xfrm>
            <a:prstGeom prst="rect">
              <a:avLst/>
            </a:prstGeom>
          </p:spPr>
        </p:pic>
      </p:grpSp>
      <p:pic>
        <p:nvPicPr>
          <p:cNvPr id="16" name="Picture 15">
            <a:extLst>
              <a:ext uri="{FF2B5EF4-FFF2-40B4-BE49-F238E27FC236}">
                <a16:creationId xmlns:a16="http://schemas.microsoft.com/office/drawing/2014/main" id="{A57AB25E-9D39-9C62-01CE-95D33E021F51}"/>
              </a:ext>
            </a:extLst>
          </p:cNvPr>
          <p:cNvPicPr>
            <a:picLocks noChangeAspect="1"/>
          </p:cNvPicPr>
          <p:nvPr/>
        </p:nvPicPr>
        <p:blipFill>
          <a:blip r:embed="rId18"/>
          <a:stretch>
            <a:fillRect/>
          </a:stretch>
        </p:blipFill>
        <p:spPr>
          <a:xfrm>
            <a:off x="6645009" y="6321600"/>
            <a:ext cx="409833" cy="409833"/>
          </a:xfrm>
          <a:prstGeom prst="rect">
            <a:avLst/>
          </a:prstGeom>
        </p:spPr>
      </p:pic>
      <p:sp>
        <p:nvSpPr>
          <p:cNvPr id="24" name="TextBox 23">
            <a:extLst>
              <a:ext uri="{FF2B5EF4-FFF2-40B4-BE49-F238E27FC236}">
                <a16:creationId xmlns:a16="http://schemas.microsoft.com/office/drawing/2014/main" id="{4B013D23-AE44-80E6-9B4C-A14D935E2740}"/>
              </a:ext>
            </a:extLst>
          </p:cNvPr>
          <p:cNvSpPr txBox="1"/>
          <p:nvPr/>
        </p:nvSpPr>
        <p:spPr>
          <a:xfrm>
            <a:off x="6603930" y="6059477"/>
            <a:ext cx="3372360" cy="276999"/>
          </a:xfrm>
          <a:prstGeom prst="rect">
            <a:avLst/>
          </a:prstGeom>
          <a:noFill/>
        </p:spPr>
        <p:txBody>
          <a:bodyPr wrap="square">
            <a:spAutoFit/>
          </a:bodyPr>
          <a:lstStyle/>
          <a:p>
            <a:r>
              <a:rPr lang="en-GB" sz="1200" dirty="0">
                <a:solidFill>
                  <a:schemeClr val="bg2"/>
                </a:solidFill>
                <a:latin typeface="+mj-lt"/>
              </a:rPr>
              <a:t>Essential Skills being developed:</a:t>
            </a:r>
          </a:p>
        </p:txBody>
      </p:sp>
    </p:spTree>
    <p:extLst>
      <p:ext uri="{BB962C8B-B14F-4D97-AF65-F5344CB8AC3E}">
        <p14:creationId xmlns:p14="http://schemas.microsoft.com/office/powerpoint/2010/main" val="22442143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5B38715-44F1-4649-ADE1-DDC5007E202D}"/>
              </a:ext>
            </a:extLst>
          </p:cNvPr>
          <p:cNvSpPr/>
          <p:nvPr/>
        </p:nvSpPr>
        <p:spPr>
          <a:xfrm>
            <a:off x="4637723" y="3870943"/>
            <a:ext cx="7113347" cy="974725"/>
          </a:xfrm>
          <a:prstGeom prst="roundRect">
            <a:avLst>
              <a:gd name="adj" fmla="val 629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lvl="0">
              <a:defRPr/>
            </a:pPr>
            <a:r>
              <a:rPr lang="en-GB" sz="2400" b="1" dirty="0">
                <a:solidFill>
                  <a:srgbClr val="F0861B"/>
                </a:solidFill>
                <a:latin typeface="Arial" panose="020B0604020202020204" pitchFamily="34" charset="0"/>
                <a:ea typeface="Times New Roman" panose="02020603050405020304" pitchFamily="18" charset="0"/>
              </a:rPr>
              <a:t>Selection</a:t>
            </a:r>
            <a:r>
              <a:rPr lang="en-GB" sz="2400" dirty="0">
                <a:solidFill>
                  <a:srgbClr val="F0861B"/>
                </a:solidFill>
                <a:latin typeface="Arial" panose="020B0604020202020204" pitchFamily="34" charset="0"/>
                <a:ea typeface="Times New Roman" panose="02020603050405020304" pitchFamily="18" charset="0"/>
              </a:rPr>
              <a:t> is making a choice to take a path in the algorithm, based on other information you have</a:t>
            </a:r>
          </a:p>
          <a:p>
            <a:pPr lvl="0">
              <a:defRPr/>
            </a:pPr>
            <a:endParaRPr kumimoji="0" lang="en-GB" sz="24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endParaRPr>
          </a:p>
        </p:txBody>
      </p:sp>
      <p:sp>
        <p:nvSpPr>
          <p:cNvPr id="13" name="TextBox 12">
            <a:extLst>
              <a:ext uri="{FF2B5EF4-FFF2-40B4-BE49-F238E27FC236}">
                <a16:creationId xmlns:a16="http://schemas.microsoft.com/office/drawing/2014/main" id="{7CA98983-7CEA-4744-894E-B11A318A7E16}"/>
              </a:ext>
            </a:extLst>
          </p:cNvPr>
          <p:cNvSpPr txBox="1"/>
          <p:nvPr/>
        </p:nvSpPr>
        <p:spPr>
          <a:xfrm>
            <a:off x="1730840" y="3992541"/>
            <a:ext cx="4064000" cy="707886"/>
          </a:xfrm>
          <a:prstGeom prst="rect">
            <a:avLst/>
          </a:prstGeom>
          <a:noFill/>
        </p:spPr>
        <p:txBody>
          <a:bodyPr wrap="square" rtlCol="0">
            <a:spAutoFit/>
          </a:bodyPr>
          <a:lstStyle/>
          <a:p>
            <a:pPr algn="l"/>
            <a:r>
              <a:rPr lang="en-US" sz="4000" dirty="0">
                <a:solidFill>
                  <a:schemeClr val="bg2"/>
                </a:solidFill>
                <a:latin typeface="+mj-lt"/>
              </a:rPr>
              <a:t>Selection</a:t>
            </a:r>
          </a:p>
        </p:txBody>
      </p:sp>
      <p:sp>
        <p:nvSpPr>
          <p:cNvPr id="9" name="Rectangle: Rounded Corners 8">
            <a:extLst>
              <a:ext uri="{FF2B5EF4-FFF2-40B4-BE49-F238E27FC236}">
                <a16:creationId xmlns:a16="http://schemas.microsoft.com/office/drawing/2014/main" id="{EE1B4BED-297E-4529-83F2-1AFA2BE4DEB1}"/>
              </a:ext>
            </a:extLst>
          </p:cNvPr>
          <p:cNvSpPr/>
          <p:nvPr/>
        </p:nvSpPr>
        <p:spPr>
          <a:xfrm>
            <a:off x="4637723" y="2458276"/>
            <a:ext cx="7113347" cy="974726"/>
          </a:xfrm>
          <a:prstGeom prst="roundRect">
            <a:avLst>
              <a:gd name="adj" fmla="val 629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lvl="0">
              <a:defRPr/>
            </a:pPr>
            <a:r>
              <a:rPr lang="en-GB" sz="2400" b="1" dirty="0">
                <a:solidFill>
                  <a:srgbClr val="F0861B"/>
                </a:solidFill>
                <a:latin typeface="Arial" panose="020B0604020202020204" pitchFamily="34" charset="0"/>
                <a:ea typeface="Times New Roman" panose="02020603050405020304" pitchFamily="18" charset="0"/>
              </a:rPr>
              <a:t>Repetition</a:t>
            </a:r>
            <a:r>
              <a:rPr lang="en-GB" sz="2400" dirty="0">
                <a:solidFill>
                  <a:srgbClr val="F0861B"/>
                </a:solidFill>
                <a:latin typeface="Arial" panose="020B0604020202020204" pitchFamily="34" charset="0"/>
                <a:ea typeface="Times New Roman" panose="02020603050405020304" pitchFamily="18" charset="0"/>
              </a:rPr>
              <a:t> is looping or repeating sections of an algorithm so the steps can be reused</a:t>
            </a:r>
            <a:endParaRPr kumimoji="0" lang="en-GB" sz="24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endParaRPr>
          </a:p>
        </p:txBody>
      </p:sp>
      <p:sp>
        <p:nvSpPr>
          <p:cNvPr id="3" name="Title 2">
            <a:extLst>
              <a:ext uri="{FF2B5EF4-FFF2-40B4-BE49-F238E27FC236}">
                <a16:creationId xmlns:a16="http://schemas.microsoft.com/office/drawing/2014/main" id="{6A25B1D1-8A1D-4D49-9D53-416607452C75}"/>
              </a:ext>
            </a:extLst>
          </p:cNvPr>
          <p:cNvSpPr>
            <a:spLocks noGrp="1"/>
          </p:cNvSpPr>
          <p:nvPr>
            <p:ph type="title"/>
          </p:nvPr>
        </p:nvSpPr>
        <p:spPr>
          <a:xfrm>
            <a:off x="368208" y="193528"/>
            <a:ext cx="8835950" cy="761132"/>
          </a:xfrm>
        </p:spPr>
        <p:txBody>
          <a:bodyPr/>
          <a:lstStyle/>
          <a:p>
            <a:r>
              <a:rPr lang="en-GB"/>
              <a:t>Extension challenges</a:t>
            </a:r>
          </a:p>
        </p:txBody>
      </p:sp>
      <p:sp>
        <p:nvSpPr>
          <p:cNvPr id="12" name="Rectangle: Rounded Corners 11">
            <a:extLst>
              <a:ext uri="{FF2B5EF4-FFF2-40B4-BE49-F238E27FC236}">
                <a16:creationId xmlns:a16="http://schemas.microsoft.com/office/drawing/2014/main" id="{E5B0BBC4-090E-49FB-BDFF-18BC850EC4FC}"/>
              </a:ext>
            </a:extLst>
          </p:cNvPr>
          <p:cNvSpPr/>
          <p:nvPr/>
        </p:nvSpPr>
        <p:spPr>
          <a:xfrm>
            <a:off x="4637723" y="5283608"/>
            <a:ext cx="7113347" cy="927442"/>
          </a:xfrm>
          <a:prstGeom prst="roundRect">
            <a:avLst>
              <a:gd name="adj" fmla="val 629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rPr>
              <a:t>Input</a:t>
            </a:r>
            <a:r>
              <a:rPr kumimoji="0" lang="en-GB" sz="24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rPr>
              <a:t> is when you have some information that comes into the algorithm</a:t>
            </a:r>
          </a:p>
        </p:txBody>
      </p:sp>
      <p:sp>
        <p:nvSpPr>
          <p:cNvPr id="16" name="TextBox 15">
            <a:extLst>
              <a:ext uri="{FF2B5EF4-FFF2-40B4-BE49-F238E27FC236}">
                <a16:creationId xmlns:a16="http://schemas.microsoft.com/office/drawing/2014/main" id="{DC475C9E-CAEE-1D40-85B9-370AB1566E59}"/>
              </a:ext>
            </a:extLst>
          </p:cNvPr>
          <p:cNvSpPr txBox="1"/>
          <p:nvPr/>
        </p:nvSpPr>
        <p:spPr>
          <a:xfrm>
            <a:off x="1730840" y="2591696"/>
            <a:ext cx="3928533" cy="707886"/>
          </a:xfrm>
          <a:prstGeom prst="rect">
            <a:avLst/>
          </a:prstGeom>
          <a:noFill/>
        </p:spPr>
        <p:txBody>
          <a:bodyPr wrap="square" rtlCol="0">
            <a:spAutoFit/>
          </a:bodyPr>
          <a:lstStyle/>
          <a:p>
            <a:pPr algn="l"/>
            <a:r>
              <a:rPr lang="en-US" sz="4000" dirty="0">
                <a:solidFill>
                  <a:schemeClr val="bg2"/>
                </a:solidFill>
                <a:latin typeface="+mj-lt"/>
              </a:rPr>
              <a:t>Repetition</a:t>
            </a:r>
          </a:p>
        </p:txBody>
      </p:sp>
      <p:sp>
        <p:nvSpPr>
          <p:cNvPr id="18" name="TextBox 17">
            <a:extLst>
              <a:ext uri="{FF2B5EF4-FFF2-40B4-BE49-F238E27FC236}">
                <a16:creationId xmlns:a16="http://schemas.microsoft.com/office/drawing/2014/main" id="{1116F133-C5A9-8747-AA2B-39068A447EF1}"/>
              </a:ext>
            </a:extLst>
          </p:cNvPr>
          <p:cNvSpPr txBox="1"/>
          <p:nvPr/>
        </p:nvSpPr>
        <p:spPr>
          <a:xfrm>
            <a:off x="1730840" y="5393386"/>
            <a:ext cx="4064000" cy="707886"/>
          </a:xfrm>
          <a:prstGeom prst="rect">
            <a:avLst/>
          </a:prstGeom>
          <a:noFill/>
        </p:spPr>
        <p:txBody>
          <a:bodyPr wrap="square" rtlCol="0">
            <a:spAutoFit/>
          </a:bodyPr>
          <a:lstStyle/>
          <a:p>
            <a:pPr algn="l"/>
            <a:r>
              <a:rPr lang="en-US" sz="4000">
                <a:solidFill>
                  <a:schemeClr val="bg2"/>
                </a:solidFill>
                <a:latin typeface="+mj-lt"/>
              </a:rPr>
              <a:t>Input</a:t>
            </a:r>
          </a:p>
        </p:txBody>
      </p:sp>
      <p:sp>
        <p:nvSpPr>
          <p:cNvPr id="17" name="Rectangle: Rounded Corners 44">
            <a:extLst>
              <a:ext uri="{FF2B5EF4-FFF2-40B4-BE49-F238E27FC236}">
                <a16:creationId xmlns:a16="http://schemas.microsoft.com/office/drawing/2014/main" id="{760A4EBF-ECA6-1049-AC14-6F37D113CB6D}"/>
              </a:ext>
            </a:extLst>
          </p:cNvPr>
          <p:cNvSpPr/>
          <p:nvPr/>
        </p:nvSpPr>
        <p:spPr>
          <a:xfrm>
            <a:off x="279570" y="1369152"/>
            <a:ext cx="11334340" cy="761132"/>
          </a:xfrm>
          <a:prstGeom prst="roundRect">
            <a:avLst>
              <a:gd name="adj" fmla="val 520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a:spcAft>
                <a:spcPts val="600"/>
              </a:spcAft>
            </a:pPr>
            <a:r>
              <a:rPr lang="en-US" sz="2000">
                <a:solidFill>
                  <a:schemeClr val="bg1"/>
                </a:solidFill>
              </a:rPr>
              <a:t>These extension challenges build towards Scratch programming and use more complex key terms to do it!  Here is some information about the terms</a:t>
            </a:r>
          </a:p>
        </p:txBody>
      </p:sp>
      <p:pic>
        <p:nvPicPr>
          <p:cNvPr id="7" name="Picture 6" descr="Icon&#10;&#10;Description automatically generated">
            <a:extLst>
              <a:ext uri="{FF2B5EF4-FFF2-40B4-BE49-F238E27FC236}">
                <a16:creationId xmlns:a16="http://schemas.microsoft.com/office/drawing/2014/main" id="{B3B82477-2B15-4047-1B69-EE7D9D5771F3}"/>
              </a:ext>
            </a:extLst>
          </p:cNvPr>
          <p:cNvPicPr>
            <a:picLocks noChangeAspect="1"/>
          </p:cNvPicPr>
          <p:nvPr/>
        </p:nvPicPr>
        <p:blipFill>
          <a:blip r:embed="rId3"/>
          <a:stretch>
            <a:fillRect/>
          </a:stretch>
        </p:blipFill>
        <p:spPr>
          <a:xfrm>
            <a:off x="483856" y="2425847"/>
            <a:ext cx="1039584" cy="1039584"/>
          </a:xfrm>
          <a:prstGeom prst="rect">
            <a:avLst/>
          </a:prstGeom>
        </p:spPr>
      </p:pic>
      <p:pic>
        <p:nvPicPr>
          <p:cNvPr id="10" name="Picture 9" descr="Icon&#10;&#10;Description automatically generated">
            <a:extLst>
              <a:ext uri="{FF2B5EF4-FFF2-40B4-BE49-F238E27FC236}">
                <a16:creationId xmlns:a16="http://schemas.microsoft.com/office/drawing/2014/main" id="{51C3F6A8-4935-A7B8-F486-45DA6E49C058}"/>
              </a:ext>
            </a:extLst>
          </p:cNvPr>
          <p:cNvPicPr>
            <a:picLocks noChangeAspect="1"/>
          </p:cNvPicPr>
          <p:nvPr/>
        </p:nvPicPr>
        <p:blipFill>
          <a:blip r:embed="rId4"/>
          <a:stretch>
            <a:fillRect/>
          </a:stretch>
        </p:blipFill>
        <p:spPr>
          <a:xfrm>
            <a:off x="483856" y="3826692"/>
            <a:ext cx="1039584" cy="1039584"/>
          </a:xfrm>
          <a:prstGeom prst="rect">
            <a:avLst/>
          </a:prstGeom>
        </p:spPr>
      </p:pic>
      <p:pic>
        <p:nvPicPr>
          <p:cNvPr id="14" name="Picture 13" descr="Icon&#10;&#10;Description automatically generated">
            <a:extLst>
              <a:ext uri="{FF2B5EF4-FFF2-40B4-BE49-F238E27FC236}">
                <a16:creationId xmlns:a16="http://schemas.microsoft.com/office/drawing/2014/main" id="{04EBF93C-0185-65D4-934C-69EF4CD5D593}"/>
              </a:ext>
            </a:extLst>
          </p:cNvPr>
          <p:cNvPicPr>
            <a:picLocks noChangeAspect="1"/>
          </p:cNvPicPr>
          <p:nvPr/>
        </p:nvPicPr>
        <p:blipFill>
          <a:blip r:embed="rId5"/>
          <a:stretch>
            <a:fillRect/>
          </a:stretch>
        </p:blipFill>
        <p:spPr>
          <a:xfrm>
            <a:off x="483856" y="5227537"/>
            <a:ext cx="1039584" cy="1039584"/>
          </a:xfrm>
          <a:prstGeom prst="rect">
            <a:avLst/>
          </a:prstGeom>
        </p:spPr>
      </p:pic>
    </p:spTree>
    <p:extLst>
      <p:ext uri="{BB962C8B-B14F-4D97-AF65-F5344CB8AC3E}">
        <p14:creationId xmlns:p14="http://schemas.microsoft.com/office/powerpoint/2010/main" val="17245203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a:xfrm>
            <a:off x="368208" y="193528"/>
            <a:ext cx="8835950" cy="761132"/>
          </a:xfrm>
        </p:spPr>
        <p:txBody>
          <a:bodyPr/>
          <a:lstStyle/>
          <a:p>
            <a:r>
              <a:rPr lang="en-GB"/>
              <a:t>Extension challenge 1 – repetition</a:t>
            </a:r>
          </a:p>
        </p:txBody>
      </p:sp>
      <p:sp>
        <p:nvSpPr>
          <p:cNvPr id="35" name="Content Placeholder 1">
            <a:extLst>
              <a:ext uri="{FF2B5EF4-FFF2-40B4-BE49-F238E27FC236}">
                <a16:creationId xmlns:a16="http://schemas.microsoft.com/office/drawing/2014/main" id="{F590C8E6-9FA4-4E91-AD68-E32CCE30A2DC}"/>
              </a:ext>
            </a:extLst>
          </p:cNvPr>
          <p:cNvSpPr txBox="1">
            <a:spLocks/>
          </p:cNvSpPr>
          <p:nvPr/>
        </p:nvSpPr>
        <p:spPr>
          <a:xfrm>
            <a:off x="351374" y="4946904"/>
            <a:ext cx="5443357" cy="1760358"/>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lnSpc>
                <a:spcPct val="100000"/>
              </a:lnSpc>
              <a:spcBef>
                <a:spcPts val="0"/>
              </a:spcBef>
              <a:spcAft>
                <a:spcPts val="600"/>
              </a:spcAft>
              <a:buClr>
                <a:schemeClr val="bg1"/>
              </a:buClr>
              <a:buFont typeface="+mj-lt"/>
              <a:buAutoNum type="arabicPeriod" startAt="3"/>
            </a:pPr>
            <a:endParaRPr lang="en-GB" sz="1800"/>
          </a:p>
        </p:txBody>
      </p:sp>
      <p:sp>
        <p:nvSpPr>
          <p:cNvPr id="18" name="Content Placeholder 1">
            <a:extLst>
              <a:ext uri="{FF2B5EF4-FFF2-40B4-BE49-F238E27FC236}">
                <a16:creationId xmlns:a16="http://schemas.microsoft.com/office/drawing/2014/main" id="{4048B3F6-684C-684B-A384-0261AB568206}"/>
              </a:ext>
            </a:extLst>
          </p:cNvPr>
          <p:cNvSpPr txBox="1">
            <a:spLocks/>
          </p:cNvSpPr>
          <p:nvPr/>
        </p:nvSpPr>
        <p:spPr>
          <a:xfrm>
            <a:off x="396000" y="1483200"/>
            <a:ext cx="5728319" cy="5086704"/>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GB" b="1" dirty="0"/>
              <a:t>For this challenge, we are going to put all the moon rocks in one place, and program the robot to collect them one-by-one and bring them back to the start.</a:t>
            </a:r>
          </a:p>
          <a:p>
            <a:pPr marL="266700" indent="-266700">
              <a:lnSpc>
                <a:spcPct val="100000"/>
              </a:lnSpc>
              <a:spcBef>
                <a:spcPts val="0"/>
              </a:spcBef>
              <a:spcAft>
                <a:spcPts val="600"/>
              </a:spcAft>
              <a:buFont typeface="+mj-lt"/>
              <a:buAutoNum type="arabicPeriod"/>
            </a:pPr>
            <a:r>
              <a:rPr lang="en-GB" sz="1800" b="1" dirty="0"/>
              <a:t>Designer: </a:t>
            </a:r>
            <a:r>
              <a:rPr lang="en-GB" sz="1800" dirty="0"/>
              <a:t>Can you program the robot to do this? The robot can only carry one item at a time so will need to return to the start to repeat the instructions again. </a:t>
            </a:r>
            <a:br>
              <a:rPr lang="en-GB" sz="1800" dirty="0"/>
            </a:br>
            <a:r>
              <a:rPr lang="en-GB" sz="1800" i="1" dirty="0"/>
              <a:t>A loop that is repeated like this is called </a:t>
            </a:r>
            <a:r>
              <a:rPr lang="en-GB" sz="1800" i="1" dirty="0">
                <a:solidFill>
                  <a:srgbClr val="00A7B5"/>
                </a:solidFill>
              </a:rPr>
              <a:t>repetition</a:t>
            </a:r>
            <a:r>
              <a:rPr lang="en-GB" sz="1800" i="1" dirty="0"/>
              <a:t>.</a:t>
            </a:r>
          </a:p>
          <a:p>
            <a:pPr marL="266700" indent="-266700">
              <a:lnSpc>
                <a:spcPct val="100000"/>
              </a:lnSpc>
              <a:spcBef>
                <a:spcPts val="0"/>
              </a:spcBef>
              <a:spcAft>
                <a:spcPts val="600"/>
              </a:spcAft>
              <a:buFont typeface="+mj-lt"/>
              <a:buAutoNum type="arabicPeriod"/>
            </a:pPr>
            <a:r>
              <a:rPr lang="en-GB" sz="1800" b="1" dirty="0"/>
              <a:t>Writer: </a:t>
            </a:r>
            <a:r>
              <a:rPr lang="en-GB" sz="1800" dirty="0"/>
              <a:t>Record the </a:t>
            </a:r>
            <a:r>
              <a:rPr lang="en-GB" sz="1800" dirty="0">
                <a:solidFill>
                  <a:schemeClr val="bg2"/>
                </a:solidFill>
              </a:rPr>
              <a:t>algorithm</a:t>
            </a:r>
            <a:r>
              <a:rPr lang="en-GB" sz="1800" dirty="0"/>
              <a:t> on the whiteboard using forward, left and right arrows, and including a </a:t>
            </a:r>
            <a:r>
              <a:rPr lang="en-GB" sz="1800" dirty="0">
                <a:solidFill>
                  <a:schemeClr val="bg2"/>
                </a:solidFill>
              </a:rPr>
              <a:t>repeat</a:t>
            </a:r>
            <a:r>
              <a:rPr lang="en-GB" sz="1800" dirty="0"/>
              <a:t> instruction - think about what this might look like.</a:t>
            </a:r>
          </a:p>
          <a:p>
            <a:pPr marL="266700" indent="-266700">
              <a:lnSpc>
                <a:spcPct val="100000"/>
              </a:lnSpc>
              <a:spcBef>
                <a:spcPts val="0"/>
              </a:spcBef>
              <a:spcAft>
                <a:spcPts val="600"/>
              </a:spcAft>
              <a:buFont typeface="+mj-lt"/>
              <a:buAutoNum type="arabicPeriod"/>
            </a:pPr>
            <a:r>
              <a:rPr lang="en-GB" sz="1800" b="1" dirty="0"/>
              <a:t>Tester: </a:t>
            </a:r>
            <a:r>
              <a:rPr lang="en-GB" sz="1800" dirty="0"/>
              <a:t>Use the whiteboard to follow the </a:t>
            </a:r>
            <a:r>
              <a:rPr lang="en-GB" sz="1800" dirty="0">
                <a:solidFill>
                  <a:schemeClr val="bg2"/>
                </a:solidFill>
              </a:rPr>
              <a:t>algorithm</a:t>
            </a:r>
            <a:r>
              <a:rPr lang="en-GB" sz="1800" dirty="0"/>
              <a:t> to test it. Did you get there and back without any problems? Don't worry if it didn’t go as planned – </a:t>
            </a:r>
            <a:r>
              <a:rPr lang="en-GB" sz="1800" dirty="0">
                <a:solidFill>
                  <a:schemeClr val="bg2"/>
                </a:solidFill>
              </a:rPr>
              <a:t>debug</a:t>
            </a:r>
            <a:r>
              <a:rPr lang="en-GB" sz="1800" dirty="0"/>
              <a:t> and try again!</a:t>
            </a:r>
          </a:p>
        </p:txBody>
      </p:sp>
      <p:cxnSp>
        <p:nvCxnSpPr>
          <p:cNvPr id="16" name="Straight Connector 15">
            <a:extLst>
              <a:ext uri="{FF2B5EF4-FFF2-40B4-BE49-F238E27FC236}">
                <a16:creationId xmlns:a16="http://schemas.microsoft.com/office/drawing/2014/main" id="{1CAF97CD-EC91-5B45-ADF6-534487E2EB87}"/>
              </a:ext>
            </a:extLst>
          </p:cNvPr>
          <p:cNvCxnSpPr>
            <a:cxnSpLocks/>
          </p:cNvCxnSpPr>
          <p:nvPr/>
        </p:nvCxnSpPr>
        <p:spPr>
          <a:xfrm>
            <a:off x="6395706" y="1473197"/>
            <a:ext cx="0" cy="503284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6C5E4B-C805-0062-5755-2672CA398E6E}"/>
              </a:ext>
            </a:extLst>
          </p:cNvPr>
          <p:cNvPicPr>
            <a:picLocks noChangeAspect="1"/>
          </p:cNvPicPr>
          <p:nvPr/>
        </p:nvPicPr>
        <p:blipFill>
          <a:blip r:embed="rId3"/>
          <a:stretch>
            <a:fillRect/>
          </a:stretch>
        </p:blipFill>
        <p:spPr>
          <a:xfrm>
            <a:off x="6745408" y="6321600"/>
            <a:ext cx="409833" cy="409833"/>
          </a:xfrm>
          <a:prstGeom prst="rect">
            <a:avLst/>
          </a:prstGeom>
        </p:spPr>
      </p:pic>
      <p:pic>
        <p:nvPicPr>
          <p:cNvPr id="5" name="Picture 4">
            <a:extLst>
              <a:ext uri="{FF2B5EF4-FFF2-40B4-BE49-F238E27FC236}">
                <a16:creationId xmlns:a16="http://schemas.microsoft.com/office/drawing/2014/main" id="{78743610-8387-A9D7-9720-A911E6625418}"/>
              </a:ext>
            </a:extLst>
          </p:cNvPr>
          <p:cNvPicPr>
            <a:picLocks noChangeAspect="1"/>
          </p:cNvPicPr>
          <p:nvPr/>
        </p:nvPicPr>
        <p:blipFill>
          <a:blip r:embed="rId4"/>
          <a:stretch>
            <a:fillRect/>
          </a:stretch>
        </p:blipFill>
        <p:spPr>
          <a:xfrm>
            <a:off x="7712371" y="6321600"/>
            <a:ext cx="408292" cy="409833"/>
          </a:xfrm>
          <a:prstGeom prst="rect">
            <a:avLst/>
          </a:prstGeom>
        </p:spPr>
      </p:pic>
      <p:pic>
        <p:nvPicPr>
          <p:cNvPr id="6" name="Picture 5">
            <a:extLst>
              <a:ext uri="{FF2B5EF4-FFF2-40B4-BE49-F238E27FC236}">
                <a16:creationId xmlns:a16="http://schemas.microsoft.com/office/drawing/2014/main" id="{7FE869ED-47CA-B98E-C158-DBF8F57555FF}"/>
              </a:ext>
            </a:extLst>
          </p:cNvPr>
          <p:cNvPicPr>
            <a:picLocks noChangeAspect="1"/>
          </p:cNvPicPr>
          <p:nvPr/>
        </p:nvPicPr>
        <p:blipFill>
          <a:blip r:embed="rId5"/>
          <a:stretch>
            <a:fillRect/>
          </a:stretch>
        </p:blipFill>
        <p:spPr>
          <a:xfrm>
            <a:off x="8677793" y="6321600"/>
            <a:ext cx="409833" cy="409833"/>
          </a:xfrm>
          <a:prstGeom prst="rect">
            <a:avLst/>
          </a:prstGeom>
        </p:spPr>
      </p:pic>
      <p:pic>
        <p:nvPicPr>
          <p:cNvPr id="7" name="Picture 6">
            <a:extLst>
              <a:ext uri="{FF2B5EF4-FFF2-40B4-BE49-F238E27FC236}">
                <a16:creationId xmlns:a16="http://schemas.microsoft.com/office/drawing/2014/main" id="{D807B9BC-7AE4-887E-5644-FD6903D9C3B4}"/>
              </a:ext>
            </a:extLst>
          </p:cNvPr>
          <p:cNvPicPr>
            <a:picLocks noChangeAspect="1"/>
          </p:cNvPicPr>
          <p:nvPr/>
        </p:nvPicPr>
        <p:blipFill>
          <a:blip r:embed="rId6"/>
          <a:stretch>
            <a:fillRect/>
          </a:stretch>
        </p:blipFill>
        <p:spPr>
          <a:xfrm>
            <a:off x="9644756" y="6321600"/>
            <a:ext cx="409833" cy="409833"/>
          </a:xfrm>
          <a:prstGeom prst="rect">
            <a:avLst/>
          </a:prstGeom>
        </p:spPr>
      </p:pic>
      <p:pic>
        <p:nvPicPr>
          <p:cNvPr id="8" name="Picture 7">
            <a:extLst>
              <a:ext uri="{FF2B5EF4-FFF2-40B4-BE49-F238E27FC236}">
                <a16:creationId xmlns:a16="http://schemas.microsoft.com/office/drawing/2014/main" id="{7501F431-78F9-A4C6-934C-3A787A6635DD}"/>
              </a:ext>
            </a:extLst>
          </p:cNvPr>
          <p:cNvPicPr>
            <a:picLocks noChangeAspect="1"/>
          </p:cNvPicPr>
          <p:nvPr/>
        </p:nvPicPr>
        <p:blipFill>
          <a:blip r:embed="rId7"/>
          <a:stretch>
            <a:fillRect/>
          </a:stretch>
        </p:blipFill>
        <p:spPr>
          <a:xfrm>
            <a:off x="10611719" y="6321600"/>
            <a:ext cx="408292" cy="409833"/>
          </a:xfrm>
          <a:prstGeom prst="rect">
            <a:avLst/>
          </a:prstGeom>
        </p:spPr>
      </p:pic>
      <p:pic>
        <p:nvPicPr>
          <p:cNvPr id="9" name="Picture 8">
            <a:extLst>
              <a:ext uri="{FF2B5EF4-FFF2-40B4-BE49-F238E27FC236}">
                <a16:creationId xmlns:a16="http://schemas.microsoft.com/office/drawing/2014/main" id="{3EE5A762-7AA5-9D96-CDAF-754F992FDEAD}"/>
              </a:ext>
            </a:extLst>
          </p:cNvPr>
          <p:cNvPicPr>
            <a:picLocks noChangeAspect="1"/>
          </p:cNvPicPr>
          <p:nvPr/>
        </p:nvPicPr>
        <p:blipFill>
          <a:blip r:embed="rId8"/>
          <a:stretch>
            <a:fillRect/>
          </a:stretch>
        </p:blipFill>
        <p:spPr>
          <a:xfrm>
            <a:off x="11577142" y="6321600"/>
            <a:ext cx="409833" cy="409833"/>
          </a:xfrm>
          <a:prstGeom prst="rect">
            <a:avLst/>
          </a:prstGeom>
        </p:spPr>
      </p:pic>
      <p:grpSp>
        <p:nvGrpSpPr>
          <p:cNvPr id="12" name="Group 11">
            <a:extLst>
              <a:ext uri="{FF2B5EF4-FFF2-40B4-BE49-F238E27FC236}">
                <a16:creationId xmlns:a16="http://schemas.microsoft.com/office/drawing/2014/main" id="{C0FC08D0-26B9-85B2-E0D9-1ECB267AA03B}"/>
              </a:ext>
            </a:extLst>
          </p:cNvPr>
          <p:cNvGrpSpPr/>
          <p:nvPr/>
        </p:nvGrpSpPr>
        <p:grpSpPr>
          <a:xfrm>
            <a:off x="6429600" y="2133392"/>
            <a:ext cx="5394192" cy="3948719"/>
            <a:chOff x="6429600" y="2133392"/>
            <a:chExt cx="5394192" cy="3948719"/>
          </a:xfrm>
        </p:grpSpPr>
        <p:grpSp>
          <p:nvGrpSpPr>
            <p:cNvPr id="19" name="Group 18">
              <a:extLst>
                <a:ext uri="{FF2B5EF4-FFF2-40B4-BE49-F238E27FC236}">
                  <a16:creationId xmlns:a16="http://schemas.microsoft.com/office/drawing/2014/main" id="{E8E7FFE2-8C4D-12F3-03B6-AF8C343827D7}"/>
                </a:ext>
              </a:extLst>
            </p:cNvPr>
            <p:cNvGrpSpPr/>
            <p:nvPr/>
          </p:nvGrpSpPr>
          <p:grpSpPr>
            <a:xfrm>
              <a:off x="6617321" y="2133392"/>
              <a:ext cx="5206471" cy="3805200"/>
              <a:chOff x="6617321" y="2133392"/>
              <a:chExt cx="5206471" cy="3805200"/>
            </a:xfrm>
          </p:grpSpPr>
          <p:pic>
            <p:nvPicPr>
              <p:cNvPr id="20" name="Picture 19">
                <a:extLst>
                  <a:ext uri="{FF2B5EF4-FFF2-40B4-BE49-F238E27FC236}">
                    <a16:creationId xmlns:a16="http://schemas.microsoft.com/office/drawing/2014/main" id="{9F06E486-AB35-1A46-BF93-9E9264DF0054}"/>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9213792" y="2133392"/>
                <a:ext cx="2610000" cy="3805200"/>
              </a:xfrm>
              <a:prstGeom prst="rect">
                <a:avLst/>
              </a:prstGeom>
            </p:spPr>
          </p:pic>
          <p:pic>
            <p:nvPicPr>
              <p:cNvPr id="21" name="Picture 20">
                <a:extLst>
                  <a:ext uri="{FF2B5EF4-FFF2-40B4-BE49-F238E27FC236}">
                    <a16:creationId xmlns:a16="http://schemas.microsoft.com/office/drawing/2014/main" id="{50FEEF80-2680-B4FA-F409-C3F4CE04B735}"/>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6617321" y="2133392"/>
                <a:ext cx="2610000" cy="3805200"/>
              </a:xfrm>
              <a:prstGeom prst="rect">
                <a:avLst/>
              </a:prstGeom>
            </p:spPr>
          </p:pic>
        </p:grpSp>
        <p:pic>
          <p:nvPicPr>
            <p:cNvPr id="25" name="Picture 24">
              <a:extLst>
                <a:ext uri="{FF2B5EF4-FFF2-40B4-BE49-F238E27FC236}">
                  <a16:creationId xmlns:a16="http://schemas.microsoft.com/office/drawing/2014/main" id="{791F5F1D-83FF-1AD3-0C06-471E535BF643}"/>
                </a:ext>
              </a:extLst>
            </p:cNvPr>
            <p:cNvPicPr>
              <a:picLocks noChangeAspect="1"/>
            </p:cNvPicPr>
            <p:nvPr/>
          </p:nvPicPr>
          <p:blipFill>
            <a:blip r:embed="rId10"/>
            <a:srcRect/>
            <a:stretch/>
          </p:blipFill>
          <p:spPr>
            <a:xfrm>
              <a:off x="8494964" y="3925710"/>
              <a:ext cx="669984" cy="682165"/>
            </a:xfrm>
            <a:prstGeom prst="rect">
              <a:avLst/>
            </a:prstGeom>
          </p:spPr>
        </p:pic>
        <p:pic>
          <p:nvPicPr>
            <p:cNvPr id="29" name="Picture 28">
              <a:extLst>
                <a:ext uri="{FF2B5EF4-FFF2-40B4-BE49-F238E27FC236}">
                  <a16:creationId xmlns:a16="http://schemas.microsoft.com/office/drawing/2014/main" id="{3BB35AFD-FDD9-EFB9-4A55-5EB5E13C2358}"/>
                </a:ext>
              </a:extLst>
            </p:cNvPr>
            <p:cNvPicPr>
              <a:picLocks noChangeAspect="1"/>
            </p:cNvPicPr>
            <p:nvPr/>
          </p:nvPicPr>
          <p:blipFill>
            <a:blip r:embed="rId10"/>
            <a:srcRect/>
            <a:stretch/>
          </p:blipFill>
          <p:spPr>
            <a:xfrm>
              <a:off x="8159972" y="3807115"/>
              <a:ext cx="669984" cy="682165"/>
            </a:xfrm>
            <a:prstGeom prst="rect">
              <a:avLst/>
            </a:prstGeom>
          </p:spPr>
        </p:pic>
        <p:pic>
          <p:nvPicPr>
            <p:cNvPr id="30" name="Picture 29">
              <a:extLst>
                <a:ext uri="{FF2B5EF4-FFF2-40B4-BE49-F238E27FC236}">
                  <a16:creationId xmlns:a16="http://schemas.microsoft.com/office/drawing/2014/main" id="{6CF842DD-D171-CC0F-17A2-C750885F3070}"/>
                </a:ext>
              </a:extLst>
            </p:cNvPr>
            <p:cNvPicPr>
              <a:picLocks noChangeAspect="1"/>
            </p:cNvPicPr>
            <p:nvPr/>
          </p:nvPicPr>
          <p:blipFill>
            <a:blip r:embed="rId10"/>
            <a:srcRect/>
            <a:stretch/>
          </p:blipFill>
          <p:spPr>
            <a:xfrm>
              <a:off x="7931738" y="3638608"/>
              <a:ext cx="669984" cy="682165"/>
            </a:xfrm>
            <a:prstGeom prst="rect">
              <a:avLst/>
            </a:prstGeom>
          </p:spPr>
        </p:pic>
        <p:pic>
          <p:nvPicPr>
            <p:cNvPr id="31" name="Picture 30">
              <a:extLst>
                <a:ext uri="{FF2B5EF4-FFF2-40B4-BE49-F238E27FC236}">
                  <a16:creationId xmlns:a16="http://schemas.microsoft.com/office/drawing/2014/main" id="{D145A733-E782-1CE7-76CE-CC1E09A7D79E}"/>
                </a:ext>
              </a:extLst>
            </p:cNvPr>
            <p:cNvPicPr>
              <a:picLocks noChangeAspect="1"/>
            </p:cNvPicPr>
            <p:nvPr/>
          </p:nvPicPr>
          <p:blipFill>
            <a:blip r:embed="rId10"/>
            <a:srcRect/>
            <a:stretch/>
          </p:blipFill>
          <p:spPr>
            <a:xfrm>
              <a:off x="8142508" y="3465115"/>
              <a:ext cx="669984" cy="682165"/>
            </a:xfrm>
            <a:prstGeom prst="rect">
              <a:avLst/>
            </a:prstGeom>
          </p:spPr>
        </p:pic>
        <p:pic>
          <p:nvPicPr>
            <p:cNvPr id="32" name="Picture 31">
              <a:extLst>
                <a:ext uri="{FF2B5EF4-FFF2-40B4-BE49-F238E27FC236}">
                  <a16:creationId xmlns:a16="http://schemas.microsoft.com/office/drawing/2014/main" id="{A52741DD-73D8-995E-D277-F73277B57315}"/>
                </a:ext>
              </a:extLst>
            </p:cNvPr>
            <p:cNvPicPr>
              <a:picLocks noChangeAspect="1"/>
            </p:cNvPicPr>
            <p:nvPr/>
          </p:nvPicPr>
          <p:blipFill>
            <a:blip r:embed="rId10"/>
            <a:srcRect/>
            <a:stretch/>
          </p:blipFill>
          <p:spPr>
            <a:xfrm>
              <a:off x="8477501" y="3554256"/>
              <a:ext cx="669983" cy="682164"/>
            </a:xfrm>
            <a:prstGeom prst="rect">
              <a:avLst/>
            </a:prstGeom>
          </p:spPr>
        </p:pic>
        <p:pic>
          <p:nvPicPr>
            <p:cNvPr id="10" name="Picture 9">
              <a:extLst>
                <a:ext uri="{FF2B5EF4-FFF2-40B4-BE49-F238E27FC236}">
                  <a16:creationId xmlns:a16="http://schemas.microsoft.com/office/drawing/2014/main" id="{F0E06AB3-53F5-62F0-24E3-7557FAE7731C}"/>
                </a:ext>
              </a:extLst>
            </p:cNvPr>
            <p:cNvPicPr>
              <a:picLocks noChangeAspect="1"/>
            </p:cNvPicPr>
            <p:nvPr/>
          </p:nvPicPr>
          <p:blipFill>
            <a:blip r:embed="rId11"/>
            <a:srcRect/>
            <a:stretch/>
          </p:blipFill>
          <p:spPr>
            <a:xfrm>
              <a:off x="6951600" y="5004566"/>
              <a:ext cx="669984" cy="682165"/>
            </a:xfrm>
            <a:prstGeom prst="rect">
              <a:avLst/>
            </a:prstGeom>
          </p:spPr>
        </p:pic>
        <p:pic>
          <p:nvPicPr>
            <p:cNvPr id="11" name="Picture 10" descr="A picture containing ball, drawing, room&#10;&#10;Description automatically generated">
              <a:extLst>
                <a:ext uri="{FF2B5EF4-FFF2-40B4-BE49-F238E27FC236}">
                  <a16:creationId xmlns:a16="http://schemas.microsoft.com/office/drawing/2014/main" id="{7A9E21E9-72C6-E92D-D0A2-DFD4969E0A23}"/>
                </a:ext>
              </a:extLst>
            </p:cNvPr>
            <p:cNvPicPr>
              <a:picLocks noChangeAspect="1"/>
            </p:cNvPicPr>
            <p:nvPr/>
          </p:nvPicPr>
          <p:blipFill>
            <a:blip r:embed="rId12"/>
            <a:stretch>
              <a:fillRect/>
            </a:stretch>
          </p:blipFill>
          <p:spPr>
            <a:xfrm>
              <a:off x="6429600" y="5259600"/>
              <a:ext cx="822511" cy="822511"/>
            </a:xfrm>
            <a:prstGeom prst="rect">
              <a:avLst/>
            </a:prstGeom>
          </p:spPr>
        </p:pic>
      </p:grpSp>
      <p:sp>
        <p:nvSpPr>
          <p:cNvPr id="13" name="TextBox 12">
            <a:extLst>
              <a:ext uri="{FF2B5EF4-FFF2-40B4-BE49-F238E27FC236}">
                <a16:creationId xmlns:a16="http://schemas.microsoft.com/office/drawing/2014/main" id="{DBD5D8C7-9D7C-2450-9E93-AFC34EBF2DDB}"/>
              </a:ext>
            </a:extLst>
          </p:cNvPr>
          <p:cNvSpPr txBox="1"/>
          <p:nvPr/>
        </p:nvSpPr>
        <p:spPr>
          <a:xfrm>
            <a:off x="6603930" y="6059477"/>
            <a:ext cx="3372360" cy="276999"/>
          </a:xfrm>
          <a:prstGeom prst="rect">
            <a:avLst/>
          </a:prstGeom>
          <a:noFill/>
        </p:spPr>
        <p:txBody>
          <a:bodyPr wrap="square">
            <a:spAutoFit/>
          </a:bodyPr>
          <a:lstStyle/>
          <a:p>
            <a:r>
              <a:rPr lang="en-GB" sz="1200" dirty="0">
                <a:solidFill>
                  <a:schemeClr val="bg2"/>
                </a:solidFill>
                <a:latin typeface="+mj-lt"/>
              </a:rPr>
              <a:t>Essential Skills being developed:</a:t>
            </a:r>
          </a:p>
        </p:txBody>
      </p:sp>
      <p:sp>
        <p:nvSpPr>
          <p:cNvPr id="28" name="TextBox 27">
            <a:extLst>
              <a:ext uri="{FF2B5EF4-FFF2-40B4-BE49-F238E27FC236}">
                <a16:creationId xmlns:a16="http://schemas.microsoft.com/office/drawing/2014/main" id="{7A3ADF3D-426B-418F-B768-424158C393D7}"/>
              </a:ext>
            </a:extLst>
          </p:cNvPr>
          <p:cNvSpPr txBox="1"/>
          <p:nvPr/>
        </p:nvSpPr>
        <p:spPr>
          <a:xfrm>
            <a:off x="6559200" y="6127200"/>
            <a:ext cx="5443358" cy="646331"/>
          </a:xfrm>
          <a:prstGeom prst="rect">
            <a:avLst/>
          </a:prstGeom>
          <a:solidFill>
            <a:schemeClr val="tx1"/>
          </a:solidFill>
          <a:ln>
            <a:solidFill>
              <a:srgbClr val="FE8E1D"/>
            </a:solidFill>
          </a:ln>
        </p:spPr>
        <p:txBody>
          <a:bodyPr wrap="square">
            <a:spAutoFit/>
          </a:bodyPr>
          <a:lstStyle/>
          <a:p>
            <a:pPr marL="0" indent="0">
              <a:lnSpc>
                <a:spcPct val="100000"/>
              </a:lnSpc>
              <a:spcBef>
                <a:spcPts val="0"/>
              </a:spcBef>
              <a:spcAft>
                <a:spcPts val="600"/>
              </a:spcAft>
              <a:buNone/>
            </a:pPr>
            <a:r>
              <a:rPr lang="en-GB" sz="1800" b="1" dirty="0">
                <a:solidFill>
                  <a:srgbClr val="F0861B"/>
                </a:solidFill>
              </a:rPr>
              <a:t>Hint:</a:t>
            </a:r>
            <a:r>
              <a:rPr lang="en-GB" sz="1800" b="1" dirty="0">
                <a:solidFill>
                  <a:schemeClr val="accent2"/>
                </a:solidFill>
              </a:rPr>
              <a:t> </a:t>
            </a:r>
            <a:r>
              <a:rPr lang="en-GB" sz="1800" dirty="0">
                <a:solidFill>
                  <a:schemeClr val="bg1"/>
                </a:solidFill>
              </a:rPr>
              <a:t>What position does the robot need to be in at the end before it can repeat the algorithm?</a:t>
            </a:r>
          </a:p>
        </p:txBody>
      </p:sp>
      <p:sp>
        <p:nvSpPr>
          <p:cNvPr id="2" name="Content Placeholder 1">
            <a:extLst>
              <a:ext uri="{FF2B5EF4-FFF2-40B4-BE49-F238E27FC236}">
                <a16:creationId xmlns:a16="http://schemas.microsoft.com/office/drawing/2014/main" id="{C0F8FA5A-08CE-CB8D-F4CD-5937956D3431}"/>
              </a:ext>
            </a:extLst>
          </p:cNvPr>
          <p:cNvSpPr txBox="1">
            <a:spLocks/>
          </p:cNvSpPr>
          <p:nvPr/>
        </p:nvSpPr>
        <p:spPr>
          <a:xfrm>
            <a:off x="6594705" y="1449387"/>
            <a:ext cx="5597291" cy="431145"/>
          </a:xfrm>
          <a:prstGeom prst="rect">
            <a:avLst/>
          </a:prstGeom>
        </p:spPr>
        <p:txBody>
          <a:bodyPr vert="horz" lIns="91440" tIns="45720" rIns="91440" bIns="4572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355600" indent="-174625"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0861B"/>
                </a:solidFill>
                <a:latin typeface="+mj-lt"/>
              </a:rPr>
              <a:t>Example grid layout: </a:t>
            </a:r>
            <a:br>
              <a:rPr lang="en-GB" sz="2400" dirty="0">
                <a:solidFill>
                  <a:srgbClr val="F0861B"/>
                </a:solidFill>
                <a:latin typeface="+mj-lt"/>
              </a:rPr>
            </a:br>
            <a:r>
              <a:rPr lang="en-GB" sz="1800" dirty="0">
                <a:solidFill>
                  <a:srgbClr val="F0861B"/>
                </a:solidFill>
                <a:latin typeface="+mj-lt"/>
              </a:rPr>
              <a:t>(also see extension demo video / slides)</a:t>
            </a:r>
          </a:p>
          <a:p>
            <a:endParaRPr lang="en-GB" sz="1800" dirty="0"/>
          </a:p>
          <a:p>
            <a:pPr marL="0" indent="0">
              <a:buFont typeface="Arial" panose="020B0604020202020204" pitchFamily="34" charset="0"/>
              <a:buNone/>
            </a:pPr>
            <a:endParaRPr lang="en-GB" sz="1800" dirty="0"/>
          </a:p>
        </p:txBody>
      </p:sp>
    </p:spTree>
    <p:extLst>
      <p:ext uri="{BB962C8B-B14F-4D97-AF65-F5344CB8AC3E}">
        <p14:creationId xmlns:p14="http://schemas.microsoft.com/office/powerpoint/2010/main" val="426677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a:xfrm>
            <a:off x="368208" y="193528"/>
            <a:ext cx="8835950" cy="761132"/>
          </a:xfrm>
        </p:spPr>
        <p:txBody>
          <a:bodyPr/>
          <a:lstStyle/>
          <a:p>
            <a:r>
              <a:rPr lang="en-GB"/>
              <a:t>Extension challenge 2 - selection</a:t>
            </a:r>
          </a:p>
        </p:txBody>
      </p:sp>
      <p:sp>
        <p:nvSpPr>
          <p:cNvPr id="18" name="Content Placeholder 1">
            <a:extLst>
              <a:ext uri="{FF2B5EF4-FFF2-40B4-BE49-F238E27FC236}">
                <a16:creationId xmlns:a16="http://schemas.microsoft.com/office/drawing/2014/main" id="{F4A4F684-6D6A-9247-81A0-B41E3EAB1B57}"/>
              </a:ext>
            </a:extLst>
          </p:cNvPr>
          <p:cNvSpPr txBox="1">
            <a:spLocks/>
          </p:cNvSpPr>
          <p:nvPr/>
        </p:nvSpPr>
        <p:spPr>
          <a:xfrm>
            <a:off x="396000" y="1483200"/>
            <a:ext cx="5785890" cy="5086704"/>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GB" sz="1800" b="1" dirty="0"/>
              <a:t>For this challenge, can you help the robot make the right choice when deciding between two options of moon rocks?</a:t>
            </a:r>
          </a:p>
          <a:p>
            <a:pPr marL="266700" indent="-266700">
              <a:lnSpc>
                <a:spcPct val="100000"/>
              </a:lnSpc>
              <a:spcBef>
                <a:spcPts val="0"/>
              </a:spcBef>
              <a:spcAft>
                <a:spcPts val="600"/>
              </a:spcAft>
              <a:buFont typeface="+mj-lt"/>
              <a:buAutoNum type="arabicPeriod"/>
            </a:pPr>
            <a:r>
              <a:rPr lang="en-GB" sz="1600" b="1" dirty="0"/>
              <a:t>Designer: </a:t>
            </a:r>
            <a:r>
              <a:rPr lang="en-GB" sz="1600" dirty="0"/>
              <a:t>Shuffle the cards and lay them face down on one spot somewhere on the grid. As before, you will need to plan the route the robot should take to get to the items. The robot will pick up the items one-by-one – if a moon rock is whole, the robot needs to take it back to the 'start’ lunar lander. If it is a broken one, the robot needs to take it to the crater to throw it away.</a:t>
            </a:r>
          </a:p>
          <a:p>
            <a:pPr marL="266700" indent="-266700">
              <a:lnSpc>
                <a:spcPct val="100000"/>
              </a:lnSpc>
              <a:spcBef>
                <a:spcPts val="0"/>
              </a:spcBef>
              <a:spcAft>
                <a:spcPts val="600"/>
              </a:spcAft>
              <a:buFont typeface="+mj-lt"/>
              <a:buAutoNum type="arabicPeriod"/>
            </a:pPr>
            <a:r>
              <a:rPr lang="en-GB" sz="1600" b="1" dirty="0"/>
              <a:t>Writer: </a:t>
            </a:r>
            <a:r>
              <a:rPr lang="en-GB" sz="1600" dirty="0"/>
              <a:t>Record the </a:t>
            </a:r>
            <a:r>
              <a:rPr lang="en-GB" sz="1600" dirty="0">
                <a:solidFill>
                  <a:schemeClr val="bg2"/>
                </a:solidFill>
              </a:rPr>
              <a:t>algorithm</a:t>
            </a:r>
            <a:r>
              <a:rPr lang="en-GB" sz="1600" dirty="0"/>
              <a:t> as planned out by the designer on the whiteboard using forward, left and right arrows. When you get to the cards, you will need to include pick-up and </a:t>
            </a:r>
            <a:r>
              <a:rPr lang="en-GB" sz="1600" dirty="0">
                <a:solidFill>
                  <a:schemeClr val="bg2"/>
                </a:solidFill>
              </a:rPr>
              <a:t>selection</a:t>
            </a:r>
            <a:r>
              <a:rPr lang="en-GB" sz="1600" dirty="0"/>
              <a:t> instructions. Choose how you will write this selection (e.g. a choice of path or 'IF' step) in your instructions.</a:t>
            </a:r>
          </a:p>
          <a:p>
            <a:pPr marL="266700" indent="-266700">
              <a:lnSpc>
                <a:spcPct val="100000"/>
              </a:lnSpc>
              <a:spcBef>
                <a:spcPts val="0"/>
              </a:spcBef>
              <a:spcAft>
                <a:spcPts val="600"/>
              </a:spcAft>
              <a:buFont typeface="+mj-lt"/>
              <a:buAutoNum type="arabicPeriod"/>
            </a:pPr>
            <a:r>
              <a:rPr lang="en-GB" sz="1600" b="1" dirty="0"/>
              <a:t>Tester: </a:t>
            </a:r>
            <a:r>
              <a:rPr lang="en-GB" sz="1600" dirty="0"/>
              <a:t>Use the whiteboard to follow the </a:t>
            </a:r>
            <a:r>
              <a:rPr lang="en-GB" sz="1600" dirty="0">
                <a:solidFill>
                  <a:schemeClr val="bg2"/>
                </a:solidFill>
              </a:rPr>
              <a:t>algorithm</a:t>
            </a:r>
            <a:r>
              <a:rPr lang="en-GB" sz="1600" dirty="0"/>
              <a:t> to test it. Don't forget to test both paths! Don't worry if anything doesn’t go as planned – </a:t>
            </a:r>
            <a:r>
              <a:rPr lang="en-GB" sz="1600" dirty="0">
                <a:solidFill>
                  <a:schemeClr val="bg2"/>
                </a:solidFill>
              </a:rPr>
              <a:t>debug</a:t>
            </a:r>
            <a:r>
              <a:rPr lang="en-GB" sz="1600" dirty="0"/>
              <a:t> and try again!</a:t>
            </a:r>
          </a:p>
        </p:txBody>
      </p:sp>
      <p:cxnSp>
        <p:nvCxnSpPr>
          <p:cNvPr id="14" name="Straight Connector 13">
            <a:extLst>
              <a:ext uri="{FF2B5EF4-FFF2-40B4-BE49-F238E27FC236}">
                <a16:creationId xmlns:a16="http://schemas.microsoft.com/office/drawing/2014/main" id="{D4542B9C-3552-2243-A14C-94190670929E}"/>
              </a:ext>
            </a:extLst>
          </p:cNvPr>
          <p:cNvCxnSpPr>
            <a:cxnSpLocks/>
          </p:cNvCxnSpPr>
          <p:nvPr/>
        </p:nvCxnSpPr>
        <p:spPr>
          <a:xfrm>
            <a:off x="6395706" y="1473197"/>
            <a:ext cx="0" cy="503284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79BFF56-69FB-FFE0-FB9A-776A9683F45B}"/>
              </a:ext>
            </a:extLst>
          </p:cNvPr>
          <p:cNvPicPr>
            <a:picLocks noChangeAspect="1"/>
          </p:cNvPicPr>
          <p:nvPr/>
        </p:nvPicPr>
        <p:blipFill>
          <a:blip r:embed="rId3"/>
          <a:stretch>
            <a:fillRect/>
          </a:stretch>
        </p:blipFill>
        <p:spPr>
          <a:xfrm>
            <a:off x="7341682" y="6321600"/>
            <a:ext cx="408292" cy="409833"/>
          </a:xfrm>
          <a:prstGeom prst="rect">
            <a:avLst/>
          </a:prstGeom>
        </p:spPr>
      </p:pic>
      <p:pic>
        <p:nvPicPr>
          <p:cNvPr id="6" name="Picture 5">
            <a:extLst>
              <a:ext uri="{FF2B5EF4-FFF2-40B4-BE49-F238E27FC236}">
                <a16:creationId xmlns:a16="http://schemas.microsoft.com/office/drawing/2014/main" id="{99C299C1-1437-2866-9BB2-5CC1FA0B6083}"/>
              </a:ext>
            </a:extLst>
          </p:cNvPr>
          <p:cNvPicPr>
            <a:picLocks noChangeAspect="1"/>
          </p:cNvPicPr>
          <p:nvPr/>
        </p:nvPicPr>
        <p:blipFill>
          <a:blip r:embed="rId4"/>
          <a:stretch>
            <a:fillRect/>
          </a:stretch>
        </p:blipFill>
        <p:spPr>
          <a:xfrm>
            <a:off x="8046565" y="6321600"/>
            <a:ext cx="409833" cy="409833"/>
          </a:xfrm>
          <a:prstGeom prst="rect">
            <a:avLst/>
          </a:prstGeom>
        </p:spPr>
      </p:pic>
      <p:pic>
        <p:nvPicPr>
          <p:cNvPr id="7" name="Picture 6">
            <a:extLst>
              <a:ext uri="{FF2B5EF4-FFF2-40B4-BE49-F238E27FC236}">
                <a16:creationId xmlns:a16="http://schemas.microsoft.com/office/drawing/2014/main" id="{C3D84B1E-31A9-2E6B-0DB2-4499831ECD45}"/>
              </a:ext>
            </a:extLst>
          </p:cNvPr>
          <p:cNvPicPr>
            <a:picLocks noChangeAspect="1"/>
          </p:cNvPicPr>
          <p:nvPr/>
        </p:nvPicPr>
        <p:blipFill>
          <a:blip r:embed="rId5"/>
          <a:stretch>
            <a:fillRect/>
          </a:stretch>
        </p:blipFill>
        <p:spPr>
          <a:xfrm>
            <a:off x="8752989" y="6321600"/>
            <a:ext cx="409833" cy="409833"/>
          </a:xfrm>
          <a:prstGeom prst="rect">
            <a:avLst/>
          </a:prstGeom>
        </p:spPr>
      </p:pic>
      <p:pic>
        <p:nvPicPr>
          <p:cNvPr id="8" name="Picture 7">
            <a:extLst>
              <a:ext uri="{FF2B5EF4-FFF2-40B4-BE49-F238E27FC236}">
                <a16:creationId xmlns:a16="http://schemas.microsoft.com/office/drawing/2014/main" id="{CCF35CC4-075F-8EC1-6241-87DA3CA04D1A}"/>
              </a:ext>
            </a:extLst>
          </p:cNvPr>
          <p:cNvPicPr>
            <a:picLocks noChangeAspect="1"/>
          </p:cNvPicPr>
          <p:nvPr/>
        </p:nvPicPr>
        <p:blipFill>
          <a:blip r:embed="rId6"/>
          <a:stretch>
            <a:fillRect/>
          </a:stretch>
        </p:blipFill>
        <p:spPr>
          <a:xfrm>
            <a:off x="9459413" y="6321600"/>
            <a:ext cx="409833" cy="409833"/>
          </a:xfrm>
          <a:prstGeom prst="rect">
            <a:avLst/>
          </a:prstGeom>
        </p:spPr>
      </p:pic>
      <p:pic>
        <p:nvPicPr>
          <p:cNvPr id="9" name="Picture 8">
            <a:extLst>
              <a:ext uri="{FF2B5EF4-FFF2-40B4-BE49-F238E27FC236}">
                <a16:creationId xmlns:a16="http://schemas.microsoft.com/office/drawing/2014/main" id="{4CD19CAB-1446-2AA1-05C2-0CDE37FFD4EB}"/>
              </a:ext>
            </a:extLst>
          </p:cNvPr>
          <p:cNvPicPr>
            <a:picLocks noChangeAspect="1"/>
          </p:cNvPicPr>
          <p:nvPr/>
        </p:nvPicPr>
        <p:blipFill>
          <a:blip r:embed="rId7"/>
          <a:stretch>
            <a:fillRect/>
          </a:stretch>
        </p:blipFill>
        <p:spPr>
          <a:xfrm>
            <a:off x="10165837" y="6321600"/>
            <a:ext cx="409833" cy="409833"/>
          </a:xfrm>
          <a:prstGeom prst="rect">
            <a:avLst/>
          </a:prstGeom>
        </p:spPr>
      </p:pic>
      <p:pic>
        <p:nvPicPr>
          <p:cNvPr id="10" name="Picture 9">
            <a:extLst>
              <a:ext uri="{FF2B5EF4-FFF2-40B4-BE49-F238E27FC236}">
                <a16:creationId xmlns:a16="http://schemas.microsoft.com/office/drawing/2014/main" id="{EBC44DFD-7E54-8331-3A79-6EB40961AD21}"/>
              </a:ext>
            </a:extLst>
          </p:cNvPr>
          <p:cNvPicPr>
            <a:picLocks noChangeAspect="1"/>
          </p:cNvPicPr>
          <p:nvPr/>
        </p:nvPicPr>
        <p:blipFill>
          <a:blip r:embed="rId8"/>
          <a:stretch>
            <a:fillRect/>
          </a:stretch>
        </p:blipFill>
        <p:spPr>
          <a:xfrm>
            <a:off x="10872261" y="6321600"/>
            <a:ext cx="408292" cy="409833"/>
          </a:xfrm>
          <a:prstGeom prst="rect">
            <a:avLst/>
          </a:prstGeom>
        </p:spPr>
      </p:pic>
      <p:pic>
        <p:nvPicPr>
          <p:cNvPr id="11" name="Picture 10">
            <a:extLst>
              <a:ext uri="{FF2B5EF4-FFF2-40B4-BE49-F238E27FC236}">
                <a16:creationId xmlns:a16="http://schemas.microsoft.com/office/drawing/2014/main" id="{9E2EA719-EC09-AF6B-8DD2-93AA1DB31A05}"/>
              </a:ext>
            </a:extLst>
          </p:cNvPr>
          <p:cNvPicPr>
            <a:picLocks noChangeAspect="1"/>
          </p:cNvPicPr>
          <p:nvPr/>
        </p:nvPicPr>
        <p:blipFill>
          <a:blip r:embed="rId9"/>
          <a:stretch>
            <a:fillRect/>
          </a:stretch>
        </p:blipFill>
        <p:spPr>
          <a:xfrm>
            <a:off x="11577142" y="6321600"/>
            <a:ext cx="409833" cy="409833"/>
          </a:xfrm>
          <a:prstGeom prst="rect">
            <a:avLst/>
          </a:prstGeom>
        </p:spPr>
      </p:pic>
      <p:grpSp>
        <p:nvGrpSpPr>
          <p:cNvPr id="15" name="Group 14">
            <a:extLst>
              <a:ext uri="{FF2B5EF4-FFF2-40B4-BE49-F238E27FC236}">
                <a16:creationId xmlns:a16="http://schemas.microsoft.com/office/drawing/2014/main" id="{CC8C6DF7-9A3A-6B2C-CC58-BC96EA6F25AF}"/>
              </a:ext>
            </a:extLst>
          </p:cNvPr>
          <p:cNvGrpSpPr/>
          <p:nvPr/>
        </p:nvGrpSpPr>
        <p:grpSpPr>
          <a:xfrm>
            <a:off x="6429600" y="2133392"/>
            <a:ext cx="5394192" cy="3948719"/>
            <a:chOff x="6429600" y="2133392"/>
            <a:chExt cx="5394192" cy="3948719"/>
          </a:xfrm>
        </p:grpSpPr>
        <p:grpSp>
          <p:nvGrpSpPr>
            <p:cNvPr id="19" name="Group 18">
              <a:extLst>
                <a:ext uri="{FF2B5EF4-FFF2-40B4-BE49-F238E27FC236}">
                  <a16:creationId xmlns:a16="http://schemas.microsoft.com/office/drawing/2014/main" id="{576FA47A-0D52-9369-9153-AE5C58A4E1B6}"/>
                </a:ext>
              </a:extLst>
            </p:cNvPr>
            <p:cNvGrpSpPr/>
            <p:nvPr/>
          </p:nvGrpSpPr>
          <p:grpSpPr>
            <a:xfrm>
              <a:off x="6617321" y="2133392"/>
              <a:ext cx="5206471" cy="3805200"/>
              <a:chOff x="6617321" y="2133392"/>
              <a:chExt cx="5206471" cy="3805200"/>
            </a:xfrm>
          </p:grpSpPr>
          <p:pic>
            <p:nvPicPr>
              <p:cNvPr id="20" name="Picture 19">
                <a:extLst>
                  <a:ext uri="{FF2B5EF4-FFF2-40B4-BE49-F238E27FC236}">
                    <a16:creationId xmlns:a16="http://schemas.microsoft.com/office/drawing/2014/main" id="{FBC8E238-54C1-EAD4-DAB9-1D7361830381}"/>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9213792" y="2133392"/>
                <a:ext cx="2610000" cy="3805200"/>
              </a:xfrm>
              <a:prstGeom prst="rect">
                <a:avLst/>
              </a:prstGeom>
            </p:spPr>
          </p:pic>
          <p:pic>
            <p:nvPicPr>
              <p:cNvPr id="24" name="Picture 23">
                <a:extLst>
                  <a:ext uri="{FF2B5EF4-FFF2-40B4-BE49-F238E27FC236}">
                    <a16:creationId xmlns:a16="http://schemas.microsoft.com/office/drawing/2014/main" id="{B6CA349D-747C-79C7-1BCF-B8E58DFFB837}"/>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6617321" y="2133392"/>
                <a:ext cx="2610000" cy="3805200"/>
              </a:xfrm>
              <a:prstGeom prst="rect">
                <a:avLst/>
              </a:prstGeom>
            </p:spPr>
          </p:pic>
        </p:grpSp>
        <p:pic>
          <p:nvPicPr>
            <p:cNvPr id="27" name="Picture 26" descr="Shape, square&#10;&#10;Description automatically generated">
              <a:extLst>
                <a:ext uri="{FF2B5EF4-FFF2-40B4-BE49-F238E27FC236}">
                  <a16:creationId xmlns:a16="http://schemas.microsoft.com/office/drawing/2014/main" id="{40883671-3AA0-9118-47B8-A34B3F6FAA85}"/>
                </a:ext>
              </a:extLst>
            </p:cNvPr>
            <p:cNvPicPr>
              <a:picLocks noChangeAspect="1"/>
            </p:cNvPicPr>
            <p:nvPr/>
          </p:nvPicPr>
          <p:blipFill>
            <a:blip r:embed="rId11"/>
            <a:stretch>
              <a:fillRect/>
            </a:stretch>
          </p:blipFill>
          <p:spPr>
            <a:xfrm>
              <a:off x="8427722" y="3647620"/>
              <a:ext cx="667249" cy="684000"/>
            </a:xfrm>
            <a:prstGeom prst="rect">
              <a:avLst/>
            </a:prstGeom>
          </p:spPr>
        </p:pic>
        <p:pic>
          <p:nvPicPr>
            <p:cNvPr id="28" name="Picture 27" descr="Shape, square&#10;&#10;Description automatically generated">
              <a:extLst>
                <a:ext uri="{FF2B5EF4-FFF2-40B4-BE49-F238E27FC236}">
                  <a16:creationId xmlns:a16="http://schemas.microsoft.com/office/drawing/2014/main" id="{EC1367CB-289A-0062-5D42-9E79D3F82238}"/>
                </a:ext>
              </a:extLst>
            </p:cNvPr>
            <p:cNvPicPr>
              <a:picLocks noChangeAspect="1"/>
            </p:cNvPicPr>
            <p:nvPr/>
          </p:nvPicPr>
          <p:blipFill>
            <a:blip r:embed="rId11"/>
            <a:stretch>
              <a:fillRect/>
            </a:stretch>
          </p:blipFill>
          <p:spPr>
            <a:xfrm>
              <a:off x="8285858" y="3593118"/>
              <a:ext cx="667249" cy="684000"/>
            </a:xfrm>
            <a:prstGeom prst="rect">
              <a:avLst/>
            </a:prstGeom>
          </p:spPr>
        </p:pic>
        <p:pic>
          <p:nvPicPr>
            <p:cNvPr id="29" name="Picture 28" descr="Shape, square&#10;&#10;Description automatically generated">
              <a:extLst>
                <a:ext uri="{FF2B5EF4-FFF2-40B4-BE49-F238E27FC236}">
                  <a16:creationId xmlns:a16="http://schemas.microsoft.com/office/drawing/2014/main" id="{B1452B16-F823-038D-F1CC-43EE72D86F02}"/>
                </a:ext>
              </a:extLst>
            </p:cNvPr>
            <p:cNvPicPr>
              <a:picLocks noChangeAspect="1"/>
            </p:cNvPicPr>
            <p:nvPr/>
          </p:nvPicPr>
          <p:blipFill>
            <a:blip r:embed="rId11"/>
            <a:stretch>
              <a:fillRect/>
            </a:stretch>
          </p:blipFill>
          <p:spPr>
            <a:xfrm>
              <a:off x="8143994" y="3702122"/>
              <a:ext cx="667249" cy="684000"/>
            </a:xfrm>
            <a:prstGeom prst="rect">
              <a:avLst/>
            </a:prstGeom>
          </p:spPr>
        </p:pic>
        <p:pic>
          <p:nvPicPr>
            <p:cNvPr id="30" name="Picture 29" descr="Shape, square&#10;&#10;Description automatically generated">
              <a:extLst>
                <a:ext uri="{FF2B5EF4-FFF2-40B4-BE49-F238E27FC236}">
                  <a16:creationId xmlns:a16="http://schemas.microsoft.com/office/drawing/2014/main" id="{1739C161-C103-D40B-CE0E-2B356D8A726B}"/>
                </a:ext>
              </a:extLst>
            </p:cNvPr>
            <p:cNvPicPr>
              <a:picLocks noChangeAspect="1"/>
            </p:cNvPicPr>
            <p:nvPr/>
          </p:nvPicPr>
          <p:blipFill>
            <a:blip r:embed="rId11"/>
            <a:stretch>
              <a:fillRect/>
            </a:stretch>
          </p:blipFill>
          <p:spPr>
            <a:xfrm>
              <a:off x="8023349" y="3811126"/>
              <a:ext cx="667249" cy="684000"/>
            </a:xfrm>
            <a:prstGeom prst="rect">
              <a:avLst/>
            </a:prstGeom>
          </p:spPr>
        </p:pic>
        <p:pic>
          <p:nvPicPr>
            <p:cNvPr id="31" name="Picture 30" descr="Shape, square&#10;&#10;Description automatically generated">
              <a:extLst>
                <a:ext uri="{FF2B5EF4-FFF2-40B4-BE49-F238E27FC236}">
                  <a16:creationId xmlns:a16="http://schemas.microsoft.com/office/drawing/2014/main" id="{E6961572-3EFC-D857-082C-D566890F3201}"/>
                </a:ext>
              </a:extLst>
            </p:cNvPr>
            <p:cNvPicPr>
              <a:picLocks noChangeAspect="1"/>
            </p:cNvPicPr>
            <p:nvPr/>
          </p:nvPicPr>
          <p:blipFill>
            <a:blip r:embed="rId11"/>
            <a:stretch>
              <a:fillRect/>
            </a:stretch>
          </p:blipFill>
          <p:spPr>
            <a:xfrm>
              <a:off x="8345268" y="3933339"/>
              <a:ext cx="667249" cy="684000"/>
            </a:xfrm>
            <a:prstGeom prst="rect">
              <a:avLst/>
            </a:prstGeom>
          </p:spPr>
        </p:pic>
        <p:pic>
          <p:nvPicPr>
            <p:cNvPr id="33" name="Picture 32">
              <a:extLst>
                <a:ext uri="{FF2B5EF4-FFF2-40B4-BE49-F238E27FC236}">
                  <a16:creationId xmlns:a16="http://schemas.microsoft.com/office/drawing/2014/main" id="{D35CDA3D-7636-E2CD-5132-A2C475E6D732}"/>
                </a:ext>
              </a:extLst>
            </p:cNvPr>
            <p:cNvPicPr>
              <a:picLocks noChangeAspect="1"/>
            </p:cNvPicPr>
            <p:nvPr/>
          </p:nvPicPr>
          <p:blipFill>
            <a:blip r:embed="rId12"/>
            <a:srcRect/>
            <a:stretch/>
          </p:blipFill>
          <p:spPr>
            <a:xfrm>
              <a:off x="6951028" y="2423130"/>
              <a:ext cx="665840" cy="684000"/>
            </a:xfrm>
            <a:prstGeom prst="rect">
              <a:avLst/>
            </a:prstGeom>
          </p:spPr>
        </p:pic>
        <p:pic>
          <p:nvPicPr>
            <p:cNvPr id="12" name="Picture 11">
              <a:extLst>
                <a:ext uri="{FF2B5EF4-FFF2-40B4-BE49-F238E27FC236}">
                  <a16:creationId xmlns:a16="http://schemas.microsoft.com/office/drawing/2014/main" id="{7FF00C9A-3561-426A-EDD2-5B29D92C3202}"/>
                </a:ext>
              </a:extLst>
            </p:cNvPr>
            <p:cNvPicPr>
              <a:picLocks noChangeAspect="1"/>
            </p:cNvPicPr>
            <p:nvPr/>
          </p:nvPicPr>
          <p:blipFill>
            <a:blip r:embed="rId13"/>
            <a:srcRect/>
            <a:stretch/>
          </p:blipFill>
          <p:spPr>
            <a:xfrm>
              <a:off x="6951600" y="5004566"/>
              <a:ext cx="669984" cy="682165"/>
            </a:xfrm>
            <a:prstGeom prst="rect">
              <a:avLst/>
            </a:prstGeom>
          </p:spPr>
        </p:pic>
        <p:pic>
          <p:nvPicPr>
            <p:cNvPr id="13" name="Picture 12" descr="A picture containing ball, drawing, room&#10;&#10;Description automatically generated">
              <a:extLst>
                <a:ext uri="{FF2B5EF4-FFF2-40B4-BE49-F238E27FC236}">
                  <a16:creationId xmlns:a16="http://schemas.microsoft.com/office/drawing/2014/main" id="{7CD9214E-8B02-2E1E-4A4A-C6B281339EA0}"/>
                </a:ext>
              </a:extLst>
            </p:cNvPr>
            <p:cNvPicPr>
              <a:picLocks noChangeAspect="1"/>
            </p:cNvPicPr>
            <p:nvPr/>
          </p:nvPicPr>
          <p:blipFill>
            <a:blip r:embed="rId14"/>
            <a:stretch>
              <a:fillRect/>
            </a:stretch>
          </p:blipFill>
          <p:spPr>
            <a:xfrm>
              <a:off x="6429600" y="5259600"/>
              <a:ext cx="822511" cy="822511"/>
            </a:xfrm>
            <a:prstGeom prst="rect">
              <a:avLst/>
            </a:prstGeom>
          </p:spPr>
        </p:pic>
      </p:grpSp>
      <p:sp>
        <p:nvSpPr>
          <p:cNvPr id="16" name="TextBox 15">
            <a:extLst>
              <a:ext uri="{FF2B5EF4-FFF2-40B4-BE49-F238E27FC236}">
                <a16:creationId xmlns:a16="http://schemas.microsoft.com/office/drawing/2014/main" id="{1B9F0E55-01D1-E53B-B4B3-C2A55CE5E492}"/>
              </a:ext>
            </a:extLst>
          </p:cNvPr>
          <p:cNvSpPr txBox="1"/>
          <p:nvPr/>
        </p:nvSpPr>
        <p:spPr>
          <a:xfrm>
            <a:off x="6603930" y="6059477"/>
            <a:ext cx="3372360" cy="276999"/>
          </a:xfrm>
          <a:prstGeom prst="rect">
            <a:avLst/>
          </a:prstGeom>
          <a:noFill/>
        </p:spPr>
        <p:txBody>
          <a:bodyPr wrap="square">
            <a:spAutoFit/>
          </a:bodyPr>
          <a:lstStyle/>
          <a:p>
            <a:r>
              <a:rPr lang="en-GB" sz="1200" dirty="0">
                <a:solidFill>
                  <a:schemeClr val="bg2"/>
                </a:solidFill>
                <a:latin typeface="+mj-lt"/>
              </a:rPr>
              <a:t>Essential Skills being developed:</a:t>
            </a:r>
          </a:p>
        </p:txBody>
      </p:sp>
      <p:pic>
        <p:nvPicPr>
          <p:cNvPr id="17" name="Picture 16">
            <a:extLst>
              <a:ext uri="{FF2B5EF4-FFF2-40B4-BE49-F238E27FC236}">
                <a16:creationId xmlns:a16="http://schemas.microsoft.com/office/drawing/2014/main" id="{FB0FB37E-38D6-8435-80E6-14A2C6782C41}"/>
              </a:ext>
            </a:extLst>
          </p:cNvPr>
          <p:cNvPicPr>
            <a:picLocks noChangeAspect="1"/>
          </p:cNvPicPr>
          <p:nvPr/>
        </p:nvPicPr>
        <p:blipFill>
          <a:blip r:embed="rId15"/>
          <a:stretch>
            <a:fillRect/>
          </a:stretch>
        </p:blipFill>
        <p:spPr>
          <a:xfrm>
            <a:off x="6635258" y="6321600"/>
            <a:ext cx="409833" cy="409833"/>
          </a:xfrm>
          <a:prstGeom prst="rect">
            <a:avLst/>
          </a:prstGeom>
        </p:spPr>
      </p:pic>
      <p:sp>
        <p:nvSpPr>
          <p:cNvPr id="21" name="Content Placeholder 1">
            <a:extLst>
              <a:ext uri="{FF2B5EF4-FFF2-40B4-BE49-F238E27FC236}">
                <a16:creationId xmlns:a16="http://schemas.microsoft.com/office/drawing/2014/main" id="{AD09ED81-1829-96F3-0A26-531C68229B9D}"/>
              </a:ext>
            </a:extLst>
          </p:cNvPr>
          <p:cNvSpPr txBox="1">
            <a:spLocks/>
          </p:cNvSpPr>
          <p:nvPr/>
        </p:nvSpPr>
        <p:spPr>
          <a:xfrm>
            <a:off x="6594705" y="1449387"/>
            <a:ext cx="5597291" cy="431145"/>
          </a:xfrm>
          <a:prstGeom prst="rect">
            <a:avLst/>
          </a:prstGeom>
        </p:spPr>
        <p:txBody>
          <a:bodyPr vert="horz" lIns="91440" tIns="45720" rIns="91440" bIns="4572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355600" indent="-174625"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0861B"/>
                </a:solidFill>
                <a:latin typeface="+mj-lt"/>
              </a:rPr>
              <a:t>Example grid layout: </a:t>
            </a:r>
            <a:br>
              <a:rPr lang="en-GB" sz="2400" dirty="0">
                <a:solidFill>
                  <a:srgbClr val="F0861B"/>
                </a:solidFill>
                <a:latin typeface="+mj-lt"/>
              </a:rPr>
            </a:br>
            <a:r>
              <a:rPr lang="en-GB" sz="1800" dirty="0">
                <a:solidFill>
                  <a:srgbClr val="F0861B"/>
                </a:solidFill>
                <a:latin typeface="+mj-lt"/>
              </a:rPr>
              <a:t>(also see extension demo video / slides)</a:t>
            </a:r>
          </a:p>
          <a:p>
            <a:endParaRPr lang="en-GB" sz="1800" dirty="0"/>
          </a:p>
          <a:p>
            <a:pPr marL="0" indent="0">
              <a:buFont typeface="Arial" panose="020B0604020202020204" pitchFamily="34" charset="0"/>
              <a:buNone/>
            </a:pPr>
            <a:endParaRPr lang="en-GB" sz="1800" dirty="0"/>
          </a:p>
        </p:txBody>
      </p:sp>
    </p:spTree>
    <p:extLst>
      <p:ext uri="{BB962C8B-B14F-4D97-AF65-F5344CB8AC3E}">
        <p14:creationId xmlns:p14="http://schemas.microsoft.com/office/powerpoint/2010/main" val="16866554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a:xfrm>
            <a:off x="368207" y="193528"/>
            <a:ext cx="9090573" cy="761132"/>
          </a:xfrm>
        </p:spPr>
        <p:txBody>
          <a:bodyPr/>
          <a:lstStyle/>
          <a:p>
            <a:r>
              <a:rPr lang="en-GB" sz="3200"/>
              <a:t>Extension super challenge – with added input</a:t>
            </a:r>
          </a:p>
        </p:txBody>
      </p:sp>
      <p:sp>
        <p:nvSpPr>
          <p:cNvPr id="19" name="Content Placeholder 1">
            <a:extLst>
              <a:ext uri="{FF2B5EF4-FFF2-40B4-BE49-F238E27FC236}">
                <a16:creationId xmlns:a16="http://schemas.microsoft.com/office/drawing/2014/main" id="{3EB4CCF5-30C7-0841-8A0C-F366F6E8B0A1}"/>
              </a:ext>
            </a:extLst>
          </p:cNvPr>
          <p:cNvSpPr txBox="1">
            <a:spLocks/>
          </p:cNvSpPr>
          <p:nvPr/>
        </p:nvSpPr>
        <p:spPr>
          <a:xfrm>
            <a:off x="396000" y="1483200"/>
            <a:ext cx="6078823" cy="5146358"/>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GB" sz="1600" b="1" dirty="0"/>
              <a:t>This challenge builds on the previous two extension challenges (repetition and selection) with added input:</a:t>
            </a:r>
          </a:p>
          <a:p>
            <a:pPr marL="0" indent="0">
              <a:lnSpc>
                <a:spcPct val="100000"/>
              </a:lnSpc>
              <a:spcBef>
                <a:spcPts val="0"/>
              </a:spcBef>
              <a:spcAft>
                <a:spcPts val="600"/>
              </a:spcAft>
              <a:buNone/>
            </a:pPr>
            <a:r>
              <a:rPr lang="en-GB" sz="1500" dirty="0"/>
              <a:t>For this challenge, the designer or writer is going to be in charge of </a:t>
            </a:r>
            <a:r>
              <a:rPr lang="en-GB" sz="1500" dirty="0">
                <a:solidFill>
                  <a:schemeClr val="bg2"/>
                </a:solidFill>
              </a:rPr>
              <a:t>input</a:t>
            </a:r>
            <a:r>
              <a:rPr lang="en-GB" sz="1500" dirty="0"/>
              <a:t> – decide who it will be before you start. When the </a:t>
            </a:r>
            <a:r>
              <a:rPr lang="en-GB" sz="1500" dirty="0">
                <a:solidFill>
                  <a:schemeClr val="bg2"/>
                </a:solidFill>
              </a:rPr>
              <a:t>algorithm</a:t>
            </a:r>
            <a:r>
              <a:rPr lang="en-GB" sz="1500" dirty="0"/>
              <a:t> begins, you will need to stand next to the start and hand the tester </a:t>
            </a:r>
            <a:br>
              <a:rPr lang="en-GB" sz="1500" dirty="0"/>
            </a:br>
            <a:r>
              <a:rPr lang="en-GB" sz="1500" dirty="0"/>
              <a:t>the cards one-by-one, this is the </a:t>
            </a:r>
            <a:r>
              <a:rPr lang="en-GB" sz="1500" dirty="0">
                <a:solidFill>
                  <a:schemeClr val="bg2"/>
                </a:solidFill>
              </a:rPr>
              <a:t>input</a:t>
            </a:r>
            <a:r>
              <a:rPr lang="en-GB" sz="1500" dirty="0"/>
              <a:t>. When the tester is handed </a:t>
            </a:r>
            <a:br>
              <a:rPr lang="en-GB" sz="1500" dirty="0"/>
            </a:br>
            <a:r>
              <a:rPr lang="en-GB" sz="1500" dirty="0"/>
              <a:t>a card, they must decide whether it is a whole moon rock, and take it to the new moon rock bag, or if it is a broken one, in which case it goes into the crater. </a:t>
            </a:r>
          </a:p>
          <a:p>
            <a:pPr marL="342900" indent="-342900">
              <a:lnSpc>
                <a:spcPct val="100000"/>
              </a:lnSpc>
              <a:spcBef>
                <a:spcPts val="0"/>
              </a:spcBef>
              <a:spcAft>
                <a:spcPts val="600"/>
              </a:spcAft>
              <a:buFont typeface="Arial" panose="020B0604020202020204" pitchFamily="34" charset="0"/>
              <a:buAutoNum type="arabicPeriod"/>
            </a:pPr>
            <a:r>
              <a:rPr lang="en-GB" sz="1500" b="1" dirty="0"/>
              <a:t>Designer:</a:t>
            </a:r>
            <a:r>
              <a:rPr lang="en-GB" sz="1500" dirty="0"/>
              <a:t> Place the robot on the 'start’ lunar lander and put the moon rock bag and crater nearby. Hand all the moon rock item cards face down to the person controlling the </a:t>
            </a:r>
            <a:r>
              <a:rPr lang="en-GB" sz="1500" dirty="0">
                <a:solidFill>
                  <a:schemeClr val="bg2"/>
                </a:solidFill>
              </a:rPr>
              <a:t>input</a:t>
            </a:r>
            <a:r>
              <a:rPr lang="en-GB" sz="1500" dirty="0"/>
              <a:t>. Plan the route the robot takes to both the moon rock bag and crater.</a:t>
            </a:r>
          </a:p>
          <a:p>
            <a:pPr marL="342900" indent="-342900">
              <a:lnSpc>
                <a:spcPct val="100000"/>
              </a:lnSpc>
              <a:spcBef>
                <a:spcPts val="0"/>
              </a:spcBef>
              <a:spcAft>
                <a:spcPts val="600"/>
              </a:spcAft>
              <a:buFont typeface="Arial" panose="020B0604020202020204" pitchFamily="34" charset="0"/>
              <a:buAutoNum type="arabicPeriod"/>
            </a:pPr>
            <a:r>
              <a:rPr lang="en-GB" sz="1500" b="1" dirty="0"/>
              <a:t>Writer:</a:t>
            </a:r>
            <a:r>
              <a:rPr lang="en-GB" sz="1500" dirty="0"/>
              <a:t> Record the </a:t>
            </a:r>
            <a:r>
              <a:rPr lang="en-GB" sz="1500" dirty="0">
                <a:solidFill>
                  <a:schemeClr val="bg2"/>
                </a:solidFill>
              </a:rPr>
              <a:t>algorithm</a:t>
            </a:r>
            <a:r>
              <a:rPr lang="en-GB" sz="1500" dirty="0"/>
              <a:t> on the whiteboard. You will need to use an 'IF' step at the beginning, for </a:t>
            </a:r>
            <a:r>
              <a:rPr lang="en-GB" sz="1500" dirty="0">
                <a:solidFill>
                  <a:schemeClr val="bg2"/>
                </a:solidFill>
              </a:rPr>
              <a:t>selection</a:t>
            </a:r>
            <a:r>
              <a:rPr lang="en-GB" sz="1500" dirty="0"/>
              <a:t>, then use forward, left and right arrows to get to the bag or crater, and include a </a:t>
            </a:r>
            <a:r>
              <a:rPr lang="en-GB" sz="1500" dirty="0">
                <a:solidFill>
                  <a:srgbClr val="00A7B5"/>
                </a:solidFill>
              </a:rPr>
              <a:t>repetition</a:t>
            </a:r>
            <a:r>
              <a:rPr lang="en-GB" sz="1500" dirty="0">
                <a:solidFill>
                  <a:schemeClr val="bg2"/>
                </a:solidFill>
              </a:rPr>
              <a:t> </a:t>
            </a:r>
            <a:r>
              <a:rPr lang="en-GB" sz="1500" dirty="0"/>
              <a:t>or loop step at the end. What might these look like?</a:t>
            </a:r>
          </a:p>
          <a:p>
            <a:pPr marL="342900" indent="-342900">
              <a:lnSpc>
                <a:spcPct val="100000"/>
              </a:lnSpc>
              <a:spcBef>
                <a:spcPts val="0"/>
              </a:spcBef>
              <a:spcAft>
                <a:spcPts val="600"/>
              </a:spcAft>
              <a:buFont typeface="Arial" panose="020B0604020202020204" pitchFamily="34" charset="0"/>
              <a:buAutoNum type="arabicPeriod"/>
            </a:pPr>
            <a:r>
              <a:rPr lang="en-GB" sz="1500" b="1" dirty="0"/>
              <a:t>Tester: </a:t>
            </a:r>
            <a:r>
              <a:rPr lang="en-GB" sz="1500" dirty="0"/>
              <a:t>Turn over the card when you are handed it and use the 'IF' step on the whiteboard to decide whether to take it to the bag or crater. Follow the </a:t>
            </a:r>
            <a:r>
              <a:rPr lang="en-GB" sz="1500" dirty="0">
                <a:solidFill>
                  <a:schemeClr val="bg2"/>
                </a:solidFill>
              </a:rPr>
              <a:t>algorithm</a:t>
            </a:r>
            <a:r>
              <a:rPr lang="en-GB" sz="1500" dirty="0"/>
              <a:t> to</a:t>
            </a:r>
            <a:r>
              <a:rPr lang="en-GB" sz="1500" dirty="0">
                <a:solidFill>
                  <a:schemeClr val="bg2"/>
                </a:solidFill>
              </a:rPr>
              <a:t> test </a:t>
            </a:r>
            <a:r>
              <a:rPr lang="en-GB" sz="1500" dirty="0"/>
              <a:t>it. </a:t>
            </a:r>
            <a:r>
              <a:rPr lang="en-GB" sz="1500" dirty="0">
                <a:solidFill>
                  <a:schemeClr val="bg2"/>
                </a:solidFill>
              </a:rPr>
              <a:t>Debug </a:t>
            </a:r>
            <a:r>
              <a:rPr lang="en-GB" sz="1500" dirty="0"/>
              <a:t>if needed.</a:t>
            </a:r>
          </a:p>
          <a:p>
            <a:pPr marL="0" indent="0">
              <a:lnSpc>
                <a:spcPct val="100000"/>
              </a:lnSpc>
              <a:spcBef>
                <a:spcPts val="0"/>
              </a:spcBef>
              <a:spcAft>
                <a:spcPts val="600"/>
              </a:spcAft>
              <a:buNone/>
            </a:pPr>
            <a:endParaRPr lang="en-GB" sz="1400" dirty="0"/>
          </a:p>
          <a:p>
            <a:pPr marL="0" indent="0">
              <a:lnSpc>
                <a:spcPct val="100000"/>
              </a:lnSpc>
              <a:spcBef>
                <a:spcPts val="0"/>
              </a:spcBef>
              <a:spcAft>
                <a:spcPts val="600"/>
              </a:spcAft>
              <a:buNone/>
            </a:pPr>
            <a:endParaRPr lang="en-GB" sz="1600" dirty="0"/>
          </a:p>
        </p:txBody>
      </p:sp>
      <p:cxnSp>
        <p:nvCxnSpPr>
          <p:cNvPr id="20" name="Straight Connector 19">
            <a:extLst>
              <a:ext uri="{FF2B5EF4-FFF2-40B4-BE49-F238E27FC236}">
                <a16:creationId xmlns:a16="http://schemas.microsoft.com/office/drawing/2014/main" id="{E2B4DE30-E243-B948-AB7D-B3756D0D48AF}"/>
              </a:ext>
            </a:extLst>
          </p:cNvPr>
          <p:cNvCxnSpPr>
            <a:cxnSpLocks/>
          </p:cNvCxnSpPr>
          <p:nvPr/>
        </p:nvCxnSpPr>
        <p:spPr>
          <a:xfrm>
            <a:off x="6395706" y="1473197"/>
            <a:ext cx="0" cy="503284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AF14322-0B51-CCAE-C1B2-FC5CA87166A5}"/>
              </a:ext>
            </a:extLst>
          </p:cNvPr>
          <p:cNvGrpSpPr/>
          <p:nvPr/>
        </p:nvGrpSpPr>
        <p:grpSpPr>
          <a:xfrm>
            <a:off x="6617321" y="2133392"/>
            <a:ext cx="5206471" cy="3805200"/>
            <a:chOff x="6617321" y="2133392"/>
            <a:chExt cx="5206471" cy="3805200"/>
          </a:xfrm>
        </p:grpSpPr>
        <p:pic>
          <p:nvPicPr>
            <p:cNvPr id="18" name="Picture 17">
              <a:extLst>
                <a:ext uri="{FF2B5EF4-FFF2-40B4-BE49-F238E27FC236}">
                  <a16:creationId xmlns:a16="http://schemas.microsoft.com/office/drawing/2014/main" id="{741F3455-AB4D-A091-5B94-CF51BDDE224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213792" y="2133392"/>
              <a:ext cx="2610000" cy="3805200"/>
            </a:xfrm>
            <a:prstGeom prst="rect">
              <a:avLst/>
            </a:prstGeom>
          </p:spPr>
        </p:pic>
        <p:pic>
          <p:nvPicPr>
            <p:cNvPr id="25" name="Picture 24">
              <a:extLst>
                <a:ext uri="{FF2B5EF4-FFF2-40B4-BE49-F238E27FC236}">
                  <a16:creationId xmlns:a16="http://schemas.microsoft.com/office/drawing/2014/main" id="{AE8BFF15-A840-EECB-377D-1940F4FFF59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617321" y="2133392"/>
              <a:ext cx="2610000" cy="3805200"/>
            </a:xfrm>
            <a:prstGeom prst="rect">
              <a:avLst/>
            </a:prstGeom>
          </p:spPr>
        </p:pic>
      </p:grpSp>
      <p:pic>
        <p:nvPicPr>
          <p:cNvPr id="30" name="Picture 29">
            <a:extLst>
              <a:ext uri="{FF2B5EF4-FFF2-40B4-BE49-F238E27FC236}">
                <a16:creationId xmlns:a16="http://schemas.microsoft.com/office/drawing/2014/main" id="{E1086EFE-78D0-7D01-9ED6-0B7358B9004D}"/>
              </a:ext>
            </a:extLst>
          </p:cNvPr>
          <p:cNvPicPr>
            <a:picLocks noChangeAspect="1"/>
          </p:cNvPicPr>
          <p:nvPr/>
        </p:nvPicPr>
        <p:blipFill>
          <a:blip r:embed="rId4"/>
          <a:srcRect/>
          <a:stretch/>
        </p:blipFill>
        <p:spPr>
          <a:xfrm>
            <a:off x="6955039" y="3738868"/>
            <a:ext cx="665840" cy="684000"/>
          </a:xfrm>
          <a:prstGeom prst="rect">
            <a:avLst/>
          </a:prstGeom>
        </p:spPr>
      </p:pic>
      <p:pic>
        <p:nvPicPr>
          <p:cNvPr id="35" name="Picture 34">
            <a:extLst>
              <a:ext uri="{FF2B5EF4-FFF2-40B4-BE49-F238E27FC236}">
                <a16:creationId xmlns:a16="http://schemas.microsoft.com/office/drawing/2014/main" id="{2FA358A6-8A95-6A83-21BF-1B0919438D03}"/>
              </a:ext>
            </a:extLst>
          </p:cNvPr>
          <p:cNvPicPr>
            <a:picLocks noChangeAspect="1"/>
          </p:cNvPicPr>
          <p:nvPr/>
        </p:nvPicPr>
        <p:blipFill>
          <a:blip r:embed="rId5"/>
          <a:srcRect/>
          <a:stretch/>
        </p:blipFill>
        <p:spPr>
          <a:xfrm>
            <a:off x="8226519" y="5002183"/>
            <a:ext cx="667249" cy="679380"/>
          </a:xfrm>
          <a:prstGeom prst="rect">
            <a:avLst/>
          </a:prstGeom>
        </p:spPr>
      </p:pic>
      <p:pic>
        <p:nvPicPr>
          <p:cNvPr id="2" name="Picture 1">
            <a:extLst>
              <a:ext uri="{FF2B5EF4-FFF2-40B4-BE49-F238E27FC236}">
                <a16:creationId xmlns:a16="http://schemas.microsoft.com/office/drawing/2014/main" id="{9874822F-411A-7D22-AD1E-6AFF8B56A807}"/>
              </a:ext>
            </a:extLst>
          </p:cNvPr>
          <p:cNvPicPr>
            <a:picLocks noChangeAspect="1"/>
          </p:cNvPicPr>
          <p:nvPr/>
        </p:nvPicPr>
        <p:blipFill>
          <a:blip r:embed="rId6"/>
          <a:srcRect/>
          <a:stretch/>
        </p:blipFill>
        <p:spPr>
          <a:xfrm>
            <a:off x="6951600" y="5004566"/>
            <a:ext cx="669984" cy="682165"/>
          </a:xfrm>
          <a:prstGeom prst="rect">
            <a:avLst/>
          </a:prstGeom>
        </p:spPr>
      </p:pic>
      <p:pic>
        <p:nvPicPr>
          <p:cNvPr id="4" name="Picture 3" descr="A picture containing ball, drawing, room&#10;&#10;Description automatically generated">
            <a:extLst>
              <a:ext uri="{FF2B5EF4-FFF2-40B4-BE49-F238E27FC236}">
                <a16:creationId xmlns:a16="http://schemas.microsoft.com/office/drawing/2014/main" id="{A0E6F98E-F3AA-CFE6-5E58-8BF8C4C1DED8}"/>
              </a:ext>
            </a:extLst>
          </p:cNvPr>
          <p:cNvPicPr>
            <a:picLocks noChangeAspect="1"/>
          </p:cNvPicPr>
          <p:nvPr/>
        </p:nvPicPr>
        <p:blipFill>
          <a:blip r:embed="rId7"/>
          <a:stretch>
            <a:fillRect/>
          </a:stretch>
        </p:blipFill>
        <p:spPr>
          <a:xfrm>
            <a:off x="6429600" y="5259600"/>
            <a:ext cx="822511" cy="822511"/>
          </a:xfrm>
          <a:prstGeom prst="rect">
            <a:avLst/>
          </a:prstGeom>
        </p:spPr>
      </p:pic>
      <p:pic>
        <p:nvPicPr>
          <p:cNvPr id="7" name="Picture 6">
            <a:extLst>
              <a:ext uri="{FF2B5EF4-FFF2-40B4-BE49-F238E27FC236}">
                <a16:creationId xmlns:a16="http://schemas.microsoft.com/office/drawing/2014/main" id="{3474098B-47F4-EBCF-9484-6C49F9AFF3C7}"/>
              </a:ext>
            </a:extLst>
          </p:cNvPr>
          <p:cNvPicPr>
            <a:picLocks noChangeAspect="1"/>
          </p:cNvPicPr>
          <p:nvPr/>
        </p:nvPicPr>
        <p:blipFill>
          <a:blip r:embed="rId8"/>
          <a:stretch>
            <a:fillRect/>
          </a:stretch>
        </p:blipFill>
        <p:spPr>
          <a:xfrm>
            <a:off x="7341682" y="6323165"/>
            <a:ext cx="408292" cy="409833"/>
          </a:xfrm>
          <a:prstGeom prst="rect">
            <a:avLst/>
          </a:prstGeom>
        </p:spPr>
      </p:pic>
      <p:pic>
        <p:nvPicPr>
          <p:cNvPr id="8" name="Picture 7">
            <a:extLst>
              <a:ext uri="{FF2B5EF4-FFF2-40B4-BE49-F238E27FC236}">
                <a16:creationId xmlns:a16="http://schemas.microsoft.com/office/drawing/2014/main" id="{E0B3D521-63A0-9213-7C6C-8BBDCE749B11}"/>
              </a:ext>
            </a:extLst>
          </p:cNvPr>
          <p:cNvPicPr>
            <a:picLocks noChangeAspect="1"/>
          </p:cNvPicPr>
          <p:nvPr/>
        </p:nvPicPr>
        <p:blipFill>
          <a:blip r:embed="rId9"/>
          <a:stretch>
            <a:fillRect/>
          </a:stretch>
        </p:blipFill>
        <p:spPr>
          <a:xfrm>
            <a:off x="8046565" y="6323165"/>
            <a:ext cx="409833" cy="409833"/>
          </a:xfrm>
          <a:prstGeom prst="rect">
            <a:avLst/>
          </a:prstGeom>
        </p:spPr>
      </p:pic>
      <p:pic>
        <p:nvPicPr>
          <p:cNvPr id="9" name="Picture 8">
            <a:extLst>
              <a:ext uri="{FF2B5EF4-FFF2-40B4-BE49-F238E27FC236}">
                <a16:creationId xmlns:a16="http://schemas.microsoft.com/office/drawing/2014/main" id="{010DDECA-4A96-FFC0-0087-6EA31C55AC63}"/>
              </a:ext>
            </a:extLst>
          </p:cNvPr>
          <p:cNvPicPr>
            <a:picLocks noChangeAspect="1"/>
          </p:cNvPicPr>
          <p:nvPr/>
        </p:nvPicPr>
        <p:blipFill>
          <a:blip r:embed="rId10"/>
          <a:stretch>
            <a:fillRect/>
          </a:stretch>
        </p:blipFill>
        <p:spPr>
          <a:xfrm>
            <a:off x="8752989" y="6323165"/>
            <a:ext cx="409833" cy="409833"/>
          </a:xfrm>
          <a:prstGeom prst="rect">
            <a:avLst/>
          </a:prstGeom>
        </p:spPr>
      </p:pic>
      <p:pic>
        <p:nvPicPr>
          <p:cNvPr id="10" name="Picture 9">
            <a:extLst>
              <a:ext uri="{FF2B5EF4-FFF2-40B4-BE49-F238E27FC236}">
                <a16:creationId xmlns:a16="http://schemas.microsoft.com/office/drawing/2014/main" id="{3725116D-5B05-4A8A-3CC8-48239358298E}"/>
              </a:ext>
            </a:extLst>
          </p:cNvPr>
          <p:cNvPicPr>
            <a:picLocks noChangeAspect="1"/>
          </p:cNvPicPr>
          <p:nvPr/>
        </p:nvPicPr>
        <p:blipFill>
          <a:blip r:embed="rId11"/>
          <a:stretch>
            <a:fillRect/>
          </a:stretch>
        </p:blipFill>
        <p:spPr>
          <a:xfrm>
            <a:off x="9459413" y="6323165"/>
            <a:ext cx="409833" cy="409833"/>
          </a:xfrm>
          <a:prstGeom prst="rect">
            <a:avLst/>
          </a:prstGeom>
        </p:spPr>
      </p:pic>
      <p:pic>
        <p:nvPicPr>
          <p:cNvPr id="11" name="Picture 10">
            <a:extLst>
              <a:ext uri="{FF2B5EF4-FFF2-40B4-BE49-F238E27FC236}">
                <a16:creationId xmlns:a16="http://schemas.microsoft.com/office/drawing/2014/main" id="{967EC15E-D6D5-C61F-12E2-1887BD9B7576}"/>
              </a:ext>
            </a:extLst>
          </p:cNvPr>
          <p:cNvPicPr>
            <a:picLocks noChangeAspect="1"/>
          </p:cNvPicPr>
          <p:nvPr/>
        </p:nvPicPr>
        <p:blipFill>
          <a:blip r:embed="rId12"/>
          <a:stretch>
            <a:fillRect/>
          </a:stretch>
        </p:blipFill>
        <p:spPr>
          <a:xfrm>
            <a:off x="10165837" y="6323165"/>
            <a:ext cx="409833" cy="409833"/>
          </a:xfrm>
          <a:prstGeom prst="rect">
            <a:avLst/>
          </a:prstGeom>
        </p:spPr>
      </p:pic>
      <p:pic>
        <p:nvPicPr>
          <p:cNvPr id="12" name="Picture 11">
            <a:extLst>
              <a:ext uri="{FF2B5EF4-FFF2-40B4-BE49-F238E27FC236}">
                <a16:creationId xmlns:a16="http://schemas.microsoft.com/office/drawing/2014/main" id="{7642A788-DDAB-7A65-C7FC-A161DF765AB4}"/>
              </a:ext>
            </a:extLst>
          </p:cNvPr>
          <p:cNvPicPr>
            <a:picLocks noChangeAspect="1"/>
          </p:cNvPicPr>
          <p:nvPr/>
        </p:nvPicPr>
        <p:blipFill>
          <a:blip r:embed="rId13"/>
          <a:stretch>
            <a:fillRect/>
          </a:stretch>
        </p:blipFill>
        <p:spPr>
          <a:xfrm>
            <a:off x="10872261" y="6323165"/>
            <a:ext cx="408292" cy="409833"/>
          </a:xfrm>
          <a:prstGeom prst="rect">
            <a:avLst/>
          </a:prstGeom>
        </p:spPr>
      </p:pic>
      <p:pic>
        <p:nvPicPr>
          <p:cNvPr id="13" name="Picture 12">
            <a:extLst>
              <a:ext uri="{FF2B5EF4-FFF2-40B4-BE49-F238E27FC236}">
                <a16:creationId xmlns:a16="http://schemas.microsoft.com/office/drawing/2014/main" id="{B3AE996B-180B-138F-165D-0E5ED50BDB49}"/>
              </a:ext>
            </a:extLst>
          </p:cNvPr>
          <p:cNvPicPr>
            <a:picLocks noChangeAspect="1"/>
          </p:cNvPicPr>
          <p:nvPr/>
        </p:nvPicPr>
        <p:blipFill>
          <a:blip r:embed="rId14"/>
          <a:stretch>
            <a:fillRect/>
          </a:stretch>
        </p:blipFill>
        <p:spPr>
          <a:xfrm>
            <a:off x="11577142" y="6323165"/>
            <a:ext cx="409833" cy="409833"/>
          </a:xfrm>
          <a:prstGeom prst="rect">
            <a:avLst/>
          </a:prstGeom>
        </p:spPr>
      </p:pic>
      <p:grpSp>
        <p:nvGrpSpPr>
          <p:cNvPr id="15" name="Group 14">
            <a:extLst>
              <a:ext uri="{FF2B5EF4-FFF2-40B4-BE49-F238E27FC236}">
                <a16:creationId xmlns:a16="http://schemas.microsoft.com/office/drawing/2014/main" id="{433B3F42-B12A-43F9-F5BD-D2EEB5CE6ED9}"/>
              </a:ext>
            </a:extLst>
          </p:cNvPr>
          <p:cNvGrpSpPr/>
          <p:nvPr/>
        </p:nvGrpSpPr>
        <p:grpSpPr>
          <a:xfrm>
            <a:off x="6453446" y="4580425"/>
            <a:ext cx="582976" cy="403191"/>
            <a:chOff x="9974347" y="1278972"/>
            <a:chExt cx="1313693" cy="908560"/>
          </a:xfrm>
        </p:grpSpPr>
        <p:pic>
          <p:nvPicPr>
            <p:cNvPr id="37" name="Picture 36" descr="Shape, square&#10;&#10;Description automatically generated">
              <a:extLst>
                <a:ext uri="{FF2B5EF4-FFF2-40B4-BE49-F238E27FC236}">
                  <a16:creationId xmlns:a16="http://schemas.microsoft.com/office/drawing/2014/main" id="{7AB390FD-7564-803D-30A9-60FEF45BB8B7}"/>
                </a:ext>
              </a:extLst>
            </p:cNvPr>
            <p:cNvPicPr>
              <a:picLocks noChangeAspect="1"/>
            </p:cNvPicPr>
            <p:nvPr/>
          </p:nvPicPr>
          <p:blipFill>
            <a:blip r:embed="rId15"/>
            <a:stretch>
              <a:fillRect/>
            </a:stretch>
          </p:blipFill>
          <p:spPr>
            <a:xfrm>
              <a:off x="9974347" y="1364182"/>
              <a:ext cx="667249" cy="684000"/>
            </a:xfrm>
            <a:prstGeom prst="rect">
              <a:avLst/>
            </a:prstGeom>
          </p:spPr>
        </p:pic>
        <p:pic>
          <p:nvPicPr>
            <p:cNvPr id="39" name="Picture 38" descr="Shape, square&#10;&#10;Description automatically generated">
              <a:extLst>
                <a:ext uri="{FF2B5EF4-FFF2-40B4-BE49-F238E27FC236}">
                  <a16:creationId xmlns:a16="http://schemas.microsoft.com/office/drawing/2014/main" id="{9D0BF0B0-8028-E96E-6C44-8ECD8632D7D5}"/>
                </a:ext>
              </a:extLst>
            </p:cNvPr>
            <p:cNvPicPr>
              <a:picLocks noChangeAspect="1"/>
            </p:cNvPicPr>
            <p:nvPr/>
          </p:nvPicPr>
          <p:blipFill>
            <a:blip r:embed="rId15"/>
            <a:stretch>
              <a:fillRect/>
            </a:stretch>
          </p:blipFill>
          <p:spPr>
            <a:xfrm>
              <a:off x="10185167" y="1462392"/>
              <a:ext cx="667249" cy="684000"/>
            </a:xfrm>
            <a:prstGeom prst="rect">
              <a:avLst/>
            </a:prstGeom>
          </p:spPr>
        </p:pic>
        <p:pic>
          <p:nvPicPr>
            <p:cNvPr id="40" name="Picture 39" descr="Shape, square&#10;&#10;Description automatically generated">
              <a:extLst>
                <a:ext uri="{FF2B5EF4-FFF2-40B4-BE49-F238E27FC236}">
                  <a16:creationId xmlns:a16="http://schemas.microsoft.com/office/drawing/2014/main" id="{25698E62-91A4-EF26-CCDB-C61B16A6F2FA}"/>
                </a:ext>
              </a:extLst>
            </p:cNvPr>
            <p:cNvPicPr>
              <a:picLocks noChangeAspect="1"/>
            </p:cNvPicPr>
            <p:nvPr/>
          </p:nvPicPr>
          <p:blipFill>
            <a:blip r:embed="rId15"/>
            <a:stretch>
              <a:fillRect/>
            </a:stretch>
          </p:blipFill>
          <p:spPr>
            <a:xfrm>
              <a:off x="10309176" y="1278972"/>
              <a:ext cx="667249" cy="684000"/>
            </a:xfrm>
            <a:prstGeom prst="rect">
              <a:avLst/>
            </a:prstGeom>
          </p:spPr>
        </p:pic>
        <p:pic>
          <p:nvPicPr>
            <p:cNvPr id="41" name="Picture 40" descr="Shape, square&#10;&#10;Description automatically generated">
              <a:extLst>
                <a:ext uri="{FF2B5EF4-FFF2-40B4-BE49-F238E27FC236}">
                  <a16:creationId xmlns:a16="http://schemas.microsoft.com/office/drawing/2014/main" id="{2B88FD17-91E1-750B-C1B3-062EBD4A530A}"/>
                </a:ext>
              </a:extLst>
            </p:cNvPr>
            <p:cNvPicPr>
              <a:picLocks noChangeAspect="1"/>
            </p:cNvPicPr>
            <p:nvPr/>
          </p:nvPicPr>
          <p:blipFill>
            <a:blip r:embed="rId15"/>
            <a:stretch>
              <a:fillRect/>
            </a:stretch>
          </p:blipFill>
          <p:spPr>
            <a:xfrm>
              <a:off x="10429383" y="1503532"/>
              <a:ext cx="667249" cy="684000"/>
            </a:xfrm>
            <a:prstGeom prst="rect">
              <a:avLst/>
            </a:prstGeom>
          </p:spPr>
        </p:pic>
        <p:pic>
          <p:nvPicPr>
            <p:cNvPr id="42" name="Picture 41" descr="Shape, square&#10;&#10;Description automatically generated">
              <a:extLst>
                <a:ext uri="{FF2B5EF4-FFF2-40B4-BE49-F238E27FC236}">
                  <a16:creationId xmlns:a16="http://schemas.microsoft.com/office/drawing/2014/main" id="{94FB9E91-531A-A1D6-E60F-4939052726D1}"/>
                </a:ext>
              </a:extLst>
            </p:cNvPr>
            <p:cNvPicPr>
              <a:picLocks noChangeAspect="1"/>
            </p:cNvPicPr>
            <p:nvPr/>
          </p:nvPicPr>
          <p:blipFill>
            <a:blip r:embed="rId15"/>
            <a:stretch>
              <a:fillRect/>
            </a:stretch>
          </p:blipFill>
          <p:spPr>
            <a:xfrm>
              <a:off x="10620791" y="1290004"/>
              <a:ext cx="667249" cy="684000"/>
            </a:xfrm>
            <a:prstGeom prst="rect">
              <a:avLst/>
            </a:prstGeom>
          </p:spPr>
        </p:pic>
      </p:grpSp>
      <p:pic>
        <p:nvPicPr>
          <p:cNvPr id="16" name="Picture 15">
            <a:extLst>
              <a:ext uri="{FF2B5EF4-FFF2-40B4-BE49-F238E27FC236}">
                <a16:creationId xmlns:a16="http://schemas.microsoft.com/office/drawing/2014/main" id="{49C49FA7-D59A-E42D-6134-B13A568C276B}"/>
              </a:ext>
            </a:extLst>
          </p:cNvPr>
          <p:cNvPicPr>
            <a:picLocks noChangeAspect="1"/>
          </p:cNvPicPr>
          <p:nvPr/>
        </p:nvPicPr>
        <p:blipFill>
          <a:blip r:embed="rId16"/>
          <a:stretch>
            <a:fillRect/>
          </a:stretch>
        </p:blipFill>
        <p:spPr>
          <a:xfrm>
            <a:off x="6635258" y="6323165"/>
            <a:ext cx="409833" cy="409833"/>
          </a:xfrm>
          <a:prstGeom prst="rect">
            <a:avLst/>
          </a:prstGeom>
        </p:spPr>
      </p:pic>
      <p:sp>
        <p:nvSpPr>
          <p:cNvPr id="21" name="TextBox 20">
            <a:extLst>
              <a:ext uri="{FF2B5EF4-FFF2-40B4-BE49-F238E27FC236}">
                <a16:creationId xmlns:a16="http://schemas.microsoft.com/office/drawing/2014/main" id="{2F3FFD7C-E26E-28B3-22E5-BA1977915325}"/>
              </a:ext>
            </a:extLst>
          </p:cNvPr>
          <p:cNvSpPr txBox="1"/>
          <p:nvPr/>
        </p:nvSpPr>
        <p:spPr>
          <a:xfrm>
            <a:off x="6603930" y="6059477"/>
            <a:ext cx="3372360" cy="276999"/>
          </a:xfrm>
          <a:prstGeom prst="rect">
            <a:avLst/>
          </a:prstGeom>
          <a:noFill/>
        </p:spPr>
        <p:txBody>
          <a:bodyPr wrap="square">
            <a:spAutoFit/>
          </a:bodyPr>
          <a:lstStyle/>
          <a:p>
            <a:r>
              <a:rPr lang="en-GB" sz="1200" dirty="0">
                <a:solidFill>
                  <a:schemeClr val="bg2"/>
                </a:solidFill>
                <a:latin typeface="+mj-lt"/>
              </a:rPr>
              <a:t>Essential Skills being developed:</a:t>
            </a:r>
          </a:p>
        </p:txBody>
      </p:sp>
      <p:sp>
        <p:nvSpPr>
          <p:cNvPr id="14" name="Content Placeholder 1">
            <a:extLst>
              <a:ext uri="{FF2B5EF4-FFF2-40B4-BE49-F238E27FC236}">
                <a16:creationId xmlns:a16="http://schemas.microsoft.com/office/drawing/2014/main" id="{9127ED19-EA7A-8AF6-F499-AD47BE02BCED}"/>
              </a:ext>
            </a:extLst>
          </p:cNvPr>
          <p:cNvSpPr txBox="1">
            <a:spLocks/>
          </p:cNvSpPr>
          <p:nvPr/>
        </p:nvSpPr>
        <p:spPr>
          <a:xfrm>
            <a:off x="6594705" y="1449387"/>
            <a:ext cx="5597291" cy="431145"/>
          </a:xfrm>
          <a:prstGeom prst="rect">
            <a:avLst/>
          </a:prstGeom>
        </p:spPr>
        <p:txBody>
          <a:bodyPr vert="horz" lIns="91440" tIns="45720" rIns="91440" bIns="4572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355600" indent="-174625"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0861B"/>
                </a:solidFill>
                <a:latin typeface="+mj-lt"/>
              </a:rPr>
              <a:t>Example grid layout: </a:t>
            </a:r>
            <a:br>
              <a:rPr lang="en-GB" sz="2400" dirty="0">
                <a:solidFill>
                  <a:srgbClr val="F0861B"/>
                </a:solidFill>
                <a:latin typeface="+mj-lt"/>
              </a:rPr>
            </a:br>
            <a:r>
              <a:rPr lang="en-GB" sz="1800" dirty="0">
                <a:solidFill>
                  <a:srgbClr val="F0861B"/>
                </a:solidFill>
                <a:latin typeface="+mj-lt"/>
              </a:rPr>
              <a:t>(also see extension demo video / slides)</a:t>
            </a:r>
          </a:p>
          <a:p>
            <a:endParaRPr lang="en-GB" sz="1800" dirty="0"/>
          </a:p>
          <a:p>
            <a:pPr marL="0" indent="0">
              <a:buFont typeface="Arial" panose="020B0604020202020204" pitchFamily="34" charset="0"/>
              <a:buNone/>
            </a:pPr>
            <a:endParaRPr lang="en-GB" sz="1800" dirty="0"/>
          </a:p>
        </p:txBody>
      </p:sp>
    </p:spTree>
    <p:extLst>
      <p:ext uri="{BB962C8B-B14F-4D97-AF65-F5344CB8AC3E}">
        <p14:creationId xmlns:p14="http://schemas.microsoft.com/office/powerpoint/2010/main" val="10655270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120D-51BC-4E49-87AE-D41186FEC6CC}"/>
              </a:ext>
            </a:extLst>
          </p:cNvPr>
          <p:cNvSpPr>
            <a:spLocks noGrp="1"/>
          </p:cNvSpPr>
          <p:nvPr>
            <p:ph type="title"/>
          </p:nvPr>
        </p:nvSpPr>
        <p:spPr/>
        <p:txBody>
          <a:bodyPr/>
          <a:lstStyle/>
          <a:p>
            <a:r>
              <a:rPr lang="en-GB"/>
              <a:t>Plenary</a:t>
            </a:r>
          </a:p>
        </p:txBody>
      </p:sp>
      <p:sp>
        <p:nvSpPr>
          <p:cNvPr id="3" name="Content Placeholder 2">
            <a:extLst>
              <a:ext uri="{FF2B5EF4-FFF2-40B4-BE49-F238E27FC236}">
                <a16:creationId xmlns:a16="http://schemas.microsoft.com/office/drawing/2014/main" id="{D4F383BE-F59E-4974-8503-AE9DC54F4A0F}"/>
              </a:ext>
            </a:extLst>
          </p:cNvPr>
          <p:cNvSpPr>
            <a:spLocks noGrp="1"/>
          </p:cNvSpPr>
          <p:nvPr>
            <p:ph idx="4294967295"/>
          </p:nvPr>
        </p:nvSpPr>
        <p:spPr>
          <a:xfrm>
            <a:off x="760288" y="1765003"/>
            <a:ext cx="10928278" cy="4697442"/>
          </a:xfrm>
          <a:prstGeom prst="rect">
            <a:avLst/>
          </a:prstGeom>
        </p:spPr>
        <p:txBody>
          <a:bodyPr>
            <a:noAutofit/>
          </a:bodyPr>
          <a:lstStyle/>
          <a:p>
            <a:pPr marL="0" indent="0">
              <a:lnSpc>
                <a:spcPct val="100000"/>
              </a:lnSpc>
              <a:spcBef>
                <a:spcPts val="600"/>
              </a:spcBef>
              <a:spcAft>
                <a:spcPts val="600"/>
              </a:spcAft>
              <a:buNone/>
            </a:pPr>
            <a:r>
              <a:rPr lang="en-GB" sz="2800" dirty="0">
                <a:solidFill>
                  <a:srgbClr val="F0861B"/>
                </a:solidFill>
                <a:latin typeface="+mj-lt"/>
              </a:rPr>
              <a:t>Now let’s review what happened!</a:t>
            </a:r>
          </a:p>
          <a:p>
            <a:pPr marL="0" indent="0">
              <a:lnSpc>
                <a:spcPct val="100000"/>
              </a:lnSpc>
              <a:spcBef>
                <a:spcPts val="0"/>
              </a:spcBef>
              <a:spcAft>
                <a:spcPts val="600"/>
              </a:spcAft>
              <a:buNone/>
            </a:pPr>
            <a:br>
              <a:rPr lang="en-GB" sz="1000" dirty="0"/>
            </a:br>
            <a:r>
              <a:rPr lang="en-GB" sz="2400" dirty="0"/>
              <a:t>Do you know what these words mean?</a:t>
            </a:r>
            <a:br>
              <a:rPr lang="en-GB" sz="800" b="1" dirty="0">
                <a:solidFill>
                  <a:srgbClr val="1E1E1E"/>
                </a:solidFill>
              </a:rPr>
            </a:br>
            <a:br>
              <a:rPr lang="en-GB" sz="800" b="1" dirty="0">
                <a:solidFill>
                  <a:srgbClr val="1E1E1E"/>
                </a:solidFill>
              </a:rPr>
            </a:br>
            <a:r>
              <a:rPr lang="en-GB" sz="2400" dirty="0">
                <a:solidFill>
                  <a:schemeClr val="bg2"/>
                </a:solidFill>
              </a:rPr>
              <a:t>algorithm    design     test     debug</a:t>
            </a:r>
          </a:p>
          <a:p>
            <a:pPr marL="0" indent="0">
              <a:lnSpc>
                <a:spcPct val="100000"/>
              </a:lnSpc>
              <a:spcBef>
                <a:spcPts val="0"/>
              </a:spcBef>
              <a:spcAft>
                <a:spcPts val="600"/>
              </a:spcAft>
              <a:buNone/>
            </a:pPr>
            <a:r>
              <a:rPr lang="en-GB" sz="2400" dirty="0">
                <a:solidFill>
                  <a:schemeClr val="bg2"/>
                </a:solidFill>
              </a:rPr>
              <a:t>repetition*     selection*     input*</a:t>
            </a:r>
            <a:endParaRPr lang="en-GB" dirty="0">
              <a:ea typeface="Calibri" panose="020F0502020204030204" pitchFamily="34" charset="0"/>
              <a:cs typeface="Times New Roman" panose="02020603050405020304" pitchFamily="18" charset="0"/>
            </a:endParaRPr>
          </a:p>
          <a:p>
            <a:pPr marL="0" lvl="0" indent="0">
              <a:lnSpc>
                <a:spcPct val="100000"/>
              </a:lnSpc>
              <a:spcBef>
                <a:spcPts val="0"/>
              </a:spcBef>
              <a:spcAft>
                <a:spcPts val="600"/>
              </a:spcAft>
              <a:buNone/>
            </a:pPr>
            <a:endParaRPr lang="en-GB" dirty="0"/>
          </a:p>
          <a:p>
            <a:pPr marL="0" lvl="0" indent="0">
              <a:lnSpc>
                <a:spcPct val="100000"/>
              </a:lnSpc>
              <a:spcBef>
                <a:spcPts val="0"/>
              </a:spcBef>
              <a:spcAft>
                <a:spcPts val="600"/>
              </a:spcAft>
              <a:buNone/>
            </a:pPr>
            <a:r>
              <a:rPr lang="en-GB" dirty="0"/>
              <a:t>As a group:</a:t>
            </a:r>
          </a:p>
          <a:p>
            <a:pPr lvl="1">
              <a:lnSpc>
                <a:spcPct val="100000"/>
              </a:lnSpc>
              <a:spcBef>
                <a:spcPts val="0"/>
              </a:spcBef>
              <a:spcAft>
                <a:spcPts val="600"/>
              </a:spcAft>
            </a:pPr>
            <a:r>
              <a:rPr lang="en-GB" dirty="0"/>
              <a:t>What went well during this activity?</a:t>
            </a:r>
          </a:p>
          <a:p>
            <a:pPr lvl="1">
              <a:lnSpc>
                <a:spcPct val="100000"/>
              </a:lnSpc>
              <a:spcBef>
                <a:spcPts val="0"/>
              </a:spcBef>
              <a:spcAft>
                <a:spcPts val="600"/>
              </a:spcAft>
            </a:pPr>
            <a:r>
              <a:rPr lang="en-GB" dirty="0"/>
              <a:t>What did you find challenging?</a:t>
            </a:r>
          </a:p>
          <a:p>
            <a:pPr lvl="1">
              <a:lnSpc>
                <a:spcPct val="100000"/>
              </a:lnSpc>
              <a:spcBef>
                <a:spcPts val="0"/>
              </a:spcBef>
              <a:spcAft>
                <a:spcPts val="600"/>
              </a:spcAft>
            </a:pPr>
            <a:r>
              <a:rPr lang="en-GB" dirty="0"/>
              <a:t>What creative instructions did you design?</a:t>
            </a:r>
          </a:p>
          <a:p>
            <a:pPr lvl="1">
              <a:lnSpc>
                <a:spcPct val="100000"/>
              </a:lnSpc>
              <a:spcBef>
                <a:spcPts val="0"/>
              </a:spcBef>
              <a:spcAft>
                <a:spcPts val="600"/>
              </a:spcAft>
            </a:pPr>
            <a:r>
              <a:rPr lang="en-GB" dirty="0">
                <a:ea typeface="Calibri" panose="020F0502020204030204" pitchFamily="34" charset="0"/>
                <a:cs typeface="Times New Roman" panose="02020603050405020304" pitchFamily="18" charset="0"/>
              </a:rPr>
              <a:t>What items would you put in a healthy lunch bag?</a:t>
            </a:r>
          </a:p>
          <a:p>
            <a:pPr lvl="1">
              <a:lnSpc>
                <a:spcPct val="100000"/>
              </a:lnSpc>
              <a:spcBef>
                <a:spcPts val="0"/>
              </a:spcBef>
              <a:spcAft>
                <a:spcPts val="600"/>
              </a:spcAft>
            </a:pPr>
            <a:endParaRPr lang="en-GB" sz="2400" dirty="0"/>
          </a:p>
        </p:txBody>
      </p:sp>
      <p:sp>
        <p:nvSpPr>
          <p:cNvPr id="10" name="Text Box 2">
            <a:extLst>
              <a:ext uri="{FF2B5EF4-FFF2-40B4-BE49-F238E27FC236}">
                <a16:creationId xmlns:a16="http://schemas.microsoft.com/office/drawing/2014/main" id="{4CF0270A-7BEB-4063-919B-9344DBAFEBEB}"/>
              </a:ext>
            </a:extLst>
          </p:cNvPr>
          <p:cNvSpPr txBox="1">
            <a:spLocks noChangeArrowheads="1"/>
          </p:cNvSpPr>
          <p:nvPr/>
        </p:nvSpPr>
        <p:spPr bwMode="auto">
          <a:xfrm>
            <a:off x="9764726" y="2676835"/>
            <a:ext cx="938662" cy="152120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8000">
                <a:solidFill>
                  <a:srgbClr val="FE8E1D"/>
                </a:solidFill>
                <a:effectLst/>
                <a:latin typeface="Arial Rounded MT Bold" panose="020F0704030504030204" pitchFamily="34" charset="0"/>
                <a:ea typeface="Times New Roman" panose="02020603050405020304" pitchFamily="18" charset="0"/>
                <a:cs typeface="Times New Roman" panose="02020603050405020304" pitchFamily="18" charset="0"/>
              </a:rPr>
              <a:t>?</a:t>
            </a:r>
            <a:endParaRPr lang="en-GB" sz="80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 Box 2">
            <a:extLst>
              <a:ext uri="{FF2B5EF4-FFF2-40B4-BE49-F238E27FC236}">
                <a16:creationId xmlns:a16="http://schemas.microsoft.com/office/drawing/2014/main" id="{B7EBDBC9-6D97-4338-894F-08C982950B1D}"/>
              </a:ext>
            </a:extLst>
          </p:cNvPr>
          <p:cNvSpPr txBox="1">
            <a:spLocks noChangeArrowheads="1"/>
          </p:cNvSpPr>
          <p:nvPr/>
        </p:nvSpPr>
        <p:spPr bwMode="auto">
          <a:xfrm>
            <a:off x="10140360" y="3425014"/>
            <a:ext cx="938662" cy="152120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9600">
                <a:solidFill>
                  <a:srgbClr val="FE8E1D"/>
                </a:solidFill>
                <a:effectLst/>
                <a:latin typeface="Arial Rounded MT Bold" panose="020F0704030504030204" pitchFamily="34" charset="0"/>
                <a:ea typeface="Times New Roman" panose="02020603050405020304" pitchFamily="18" charset="0"/>
                <a:cs typeface="Times New Roman" panose="02020603050405020304" pitchFamily="18" charset="0"/>
              </a:rPr>
              <a:t>?</a:t>
            </a:r>
            <a:endParaRPr lang="en-GB" sz="9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 Box 2">
            <a:extLst>
              <a:ext uri="{FF2B5EF4-FFF2-40B4-BE49-F238E27FC236}">
                <a16:creationId xmlns:a16="http://schemas.microsoft.com/office/drawing/2014/main" id="{82B19222-BE8B-4F43-BDEF-05B657A94C7C}"/>
              </a:ext>
            </a:extLst>
          </p:cNvPr>
          <p:cNvSpPr txBox="1">
            <a:spLocks noChangeArrowheads="1"/>
          </p:cNvSpPr>
          <p:nvPr/>
        </p:nvSpPr>
        <p:spPr bwMode="auto">
          <a:xfrm>
            <a:off x="9180667" y="3557939"/>
            <a:ext cx="938662" cy="152120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3800">
                <a:solidFill>
                  <a:srgbClr val="FE8E1D"/>
                </a:solidFill>
                <a:effectLst/>
                <a:latin typeface="Arial Rounded MT Bold" panose="020F0704030504030204" pitchFamily="34" charset="0"/>
                <a:ea typeface="Times New Roman" panose="02020603050405020304" pitchFamily="18" charset="0"/>
                <a:cs typeface="Times New Roman" panose="02020603050405020304" pitchFamily="18" charset="0"/>
              </a:rPr>
              <a: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AF0F596-9D39-411B-B358-721B5D54B954}"/>
              </a:ext>
            </a:extLst>
          </p:cNvPr>
          <p:cNvSpPr/>
          <p:nvPr/>
        </p:nvSpPr>
        <p:spPr>
          <a:xfrm>
            <a:off x="503434" y="1552165"/>
            <a:ext cx="11110477" cy="4910279"/>
          </a:xfrm>
          <a:prstGeom prst="roundRect">
            <a:avLst>
              <a:gd name="adj" fmla="val 493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48172C1-A53F-57A8-1D0F-1551995F34EB}"/>
              </a:ext>
            </a:extLst>
          </p:cNvPr>
          <p:cNvSpPr txBox="1"/>
          <p:nvPr/>
        </p:nvSpPr>
        <p:spPr>
          <a:xfrm>
            <a:off x="9569512" y="6154668"/>
            <a:ext cx="2426329" cy="307777"/>
          </a:xfrm>
          <a:prstGeom prst="rect">
            <a:avLst/>
          </a:prstGeom>
          <a:noFill/>
        </p:spPr>
        <p:txBody>
          <a:bodyPr wrap="square" rtlCol="0">
            <a:spAutoFit/>
          </a:bodyPr>
          <a:lstStyle/>
          <a:p>
            <a:pPr algn="l"/>
            <a:r>
              <a:rPr lang="en-GB" sz="1400" dirty="0">
                <a:solidFill>
                  <a:schemeClr val="bg2"/>
                </a:solidFill>
              </a:rPr>
              <a:t>*extension challenges</a:t>
            </a:r>
            <a:endParaRPr lang="en-GB" sz="1400" dirty="0">
              <a:solidFill>
                <a:schemeClr val="bg1"/>
              </a:solidFill>
            </a:endParaRPr>
          </a:p>
        </p:txBody>
      </p:sp>
    </p:spTree>
    <p:extLst>
      <p:ext uri="{BB962C8B-B14F-4D97-AF65-F5344CB8AC3E}">
        <p14:creationId xmlns:p14="http://schemas.microsoft.com/office/powerpoint/2010/main" val="41921739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120D-51BC-4E49-87AE-D41186FEC6CC}"/>
              </a:ext>
            </a:extLst>
          </p:cNvPr>
          <p:cNvSpPr>
            <a:spLocks noGrp="1"/>
          </p:cNvSpPr>
          <p:nvPr>
            <p:ph type="title"/>
          </p:nvPr>
        </p:nvSpPr>
        <p:spPr/>
        <p:txBody>
          <a:bodyPr/>
          <a:lstStyle/>
          <a:p>
            <a:r>
              <a:rPr lang="en-GB"/>
              <a:t>Plenary definition answers</a:t>
            </a:r>
          </a:p>
        </p:txBody>
      </p:sp>
      <p:sp>
        <p:nvSpPr>
          <p:cNvPr id="4" name="Rectangle: Rounded Corners 3">
            <a:extLst>
              <a:ext uri="{FF2B5EF4-FFF2-40B4-BE49-F238E27FC236}">
                <a16:creationId xmlns:a16="http://schemas.microsoft.com/office/drawing/2014/main" id="{1AF0F596-9D39-411B-B358-721B5D54B954}"/>
              </a:ext>
            </a:extLst>
          </p:cNvPr>
          <p:cNvSpPr/>
          <p:nvPr/>
        </p:nvSpPr>
        <p:spPr>
          <a:xfrm>
            <a:off x="503434" y="1552166"/>
            <a:ext cx="11110477" cy="4910279"/>
          </a:xfrm>
          <a:prstGeom prst="roundRect">
            <a:avLst>
              <a:gd name="adj" fmla="val 493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ED60D8AC-D654-1909-FF75-295464A43EFD}"/>
              </a:ext>
            </a:extLst>
          </p:cNvPr>
          <p:cNvSpPr txBox="1">
            <a:spLocks/>
          </p:cNvSpPr>
          <p:nvPr/>
        </p:nvSpPr>
        <p:spPr>
          <a:xfrm>
            <a:off x="578089" y="1552166"/>
            <a:ext cx="10850665" cy="4522709"/>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2800" dirty="0">
                <a:solidFill>
                  <a:srgbClr val="F0861B"/>
                </a:solidFill>
                <a:latin typeface="+mj-lt"/>
              </a:rPr>
              <a:t>Here are our definitions of the key words:</a:t>
            </a:r>
          </a:p>
          <a:p>
            <a:pPr marL="269875" lvl="1" indent="0">
              <a:lnSpc>
                <a:spcPct val="100000"/>
              </a:lnSpc>
              <a:spcBef>
                <a:spcPts val="0"/>
              </a:spcBef>
              <a:spcAft>
                <a:spcPts val="600"/>
              </a:spcAft>
              <a:buFont typeface="Arial" panose="020B0604020202020204" pitchFamily="34" charset="0"/>
              <a:buNone/>
              <a:tabLst>
                <a:tab pos="1997075" algn="l"/>
              </a:tabLst>
            </a:pPr>
            <a:endParaRPr lang="en-GB" sz="500" dirty="0"/>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solidFill>
                  <a:schemeClr val="bg2"/>
                </a:solidFill>
                <a:latin typeface="+mn-lt"/>
              </a:rPr>
              <a:t>algorithm   	</a:t>
            </a:r>
            <a:r>
              <a:rPr lang="en-GB" sz="2400" dirty="0">
                <a:ea typeface="Times New Roman" panose="02020603050405020304" pitchFamily="18" charset="0"/>
              </a:rPr>
              <a:t>a step-by-step set of instructions</a:t>
            </a:r>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solidFill>
                  <a:schemeClr val="bg2"/>
                </a:solidFill>
                <a:latin typeface="+mn-lt"/>
              </a:rPr>
              <a:t>design 	</a:t>
            </a:r>
            <a:r>
              <a:rPr lang="en-GB" sz="2400" dirty="0">
                <a:ea typeface="Times New Roman" panose="02020603050405020304" pitchFamily="18" charset="0"/>
              </a:rPr>
              <a:t>when you think things through before you start</a:t>
            </a:r>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solidFill>
                  <a:schemeClr val="bg2"/>
                </a:solidFill>
                <a:latin typeface="+mn-lt"/>
              </a:rPr>
              <a:t>test   	</a:t>
            </a:r>
            <a:r>
              <a:rPr lang="en-GB" sz="2400" dirty="0">
                <a:ea typeface="Times New Roman" panose="02020603050405020304" pitchFamily="18" charset="0"/>
              </a:rPr>
              <a:t>when you check if something works as expected</a:t>
            </a:r>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solidFill>
                  <a:schemeClr val="bg2"/>
                </a:solidFill>
                <a:latin typeface="+mn-lt"/>
              </a:rPr>
              <a:t>debug	</a:t>
            </a:r>
            <a:r>
              <a:rPr lang="en-GB" sz="2400" dirty="0">
                <a:ea typeface="Times New Roman" panose="02020603050405020304" pitchFamily="18" charset="0"/>
              </a:rPr>
              <a:t>trying different things until you get what you hoped for</a:t>
            </a:r>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solidFill>
                  <a:schemeClr val="bg2"/>
                </a:solidFill>
              </a:rPr>
              <a:t>repetition*	</a:t>
            </a:r>
            <a:r>
              <a:rPr lang="en-GB" sz="2400" dirty="0">
                <a:ea typeface="Times New Roman" panose="02020603050405020304" pitchFamily="18" charset="0"/>
              </a:rPr>
              <a:t>looping or repeating sections of an algorithm so the steps can </a:t>
            </a:r>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ea typeface="Times New Roman" panose="02020603050405020304" pitchFamily="18" charset="0"/>
              </a:rPr>
              <a:t>	be reused</a:t>
            </a:r>
            <a:endParaRPr lang="en-GB" sz="2400" dirty="0">
              <a:solidFill>
                <a:schemeClr val="bg2"/>
              </a:solidFill>
            </a:endParaRPr>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solidFill>
                  <a:schemeClr val="bg2"/>
                </a:solidFill>
              </a:rPr>
              <a:t>selection*  	</a:t>
            </a:r>
            <a:r>
              <a:rPr lang="en-GB" sz="2400" dirty="0"/>
              <a:t>making a choice to take a path in the algorithm based on other 	information you might have</a:t>
            </a:r>
            <a:endParaRPr lang="en-GB" sz="2400" dirty="0">
              <a:solidFill>
                <a:schemeClr val="bg2"/>
              </a:solidFill>
            </a:endParaRPr>
          </a:p>
          <a:p>
            <a:pPr marL="184150" lvl="1" indent="0">
              <a:lnSpc>
                <a:spcPct val="100000"/>
              </a:lnSpc>
              <a:spcBef>
                <a:spcPts val="0"/>
              </a:spcBef>
              <a:spcAft>
                <a:spcPts val="600"/>
              </a:spcAft>
              <a:buFont typeface="Arial" panose="020B0604020202020204" pitchFamily="34" charset="0"/>
              <a:buNone/>
              <a:tabLst>
                <a:tab pos="1897063" algn="l"/>
              </a:tabLst>
            </a:pPr>
            <a:r>
              <a:rPr lang="en-GB" sz="2400" dirty="0">
                <a:solidFill>
                  <a:schemeClr val="bg2"/>
                </a:solidFill>
              </a:rPr>
              <a:t>input*	</a:t>
            </a:r>
            <a:r>
              <a:rPr lang="en-GB" sz="2400" dirty="0"/>
              <a:t>when you have some information that comes into the algorithm</a:t>
            </a:r>
            <a:endParaRPr lang="en-GB" sz="2400" dirty="0">
              <a:solidFill>
                <a:schemeClr val="bg2"/>
              </a:solidFill>
              <a:latin typeface="+mn-lt"/>
            </a:endParaRPr>
          </a:p>
          <a:p>
            <a:pPr marL="0" indent="0">
              <a:lnSpc>
                <a:spcPct val="100000"/>
              </a:lnSpc>
              <a:spcBef>
                <a:spcPts val="0"/>
              </a:spcBef>
              <a:spcAft>
                <a:spcPts val="600"/>
              </a:spcAft>
              <a:buFont typeface="Arial" panose="020B0604020202020204" pitchFamily="34" charset="0"/>
              <a:buNone/>
            </a:pPr>
            <a:endParaRPr lang="en-GB" sz="240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1443D59-99DE-4921-96DA-9FA16EBE18C4}"/>
              </a:ext>
            </a:extLst>
          </p:cNvPr>
          <p:cNvSpPr txBox="1"/>
          <p:nvPr/>
        </p:nvSpPr>
        <p:spPr>
          <a:xfrm>
            <a:off x="9569512" y="6154668"/>
            <a:ext cx="2426329" cy="307777"/>
          </a:xfrm>
          <a:prstGeom prst="rect">
            <a:avLst/>
          </a:prstGeom>
          <a:noFill/>
        </p:spPr>
        <p:txBody>
          <a:bodyPr wrap="square" rtlCol="0">
            <a:spAutoFit/>
          </a:bodyPr>
          <a:lstStyle/>
          <a:p>
            <a:pPr algn="l"/>
            <a:r>
              <a:rPr lang="en-GB" sz="1400" dirty="0">
                <a:solidFill>
                  <a:schemeClr val="bg2"/>
                </a:solidFill>
              </a:rPr>
              <a:t>*extension challenges</a:t>
            </a:r>
            <a:endParaRPr lang="en-GB" sz="1400" dirty="0">
              <a:solidFill>
                <a:schemeClr val="bg1"/>
              </a:solidFill>
            </a:endParaRPr>
          </a:p>
        </p:txBody>
      </p:sp>
    </p:spTree>
    <p:extLst>
      <p:ext uri="{BB962C8B-B14F-4D97-AF65-F5344CB8AC3E}">
        <p14:creationId xmlns:p14="http://schemas.microsoft.com/office/powerpoint/2010/main" val="32814606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F642B9-E1FC-4F07-A6CE-8899E5DF72C4}"/>
              </a:ext>
            </a:extLst>
          </p:cNvPr>
          <p:cNvSpPr txBox="1"/>
          <p:nvPr/>
        </p:nvSpPr>
        <p:spPr>
          <a:xfrm>
            <a:off x="5218122" y="3386947"/>
            <a:ext cx="6230678" cy="2521716"/>
          </a:xfrm>
          <a:prstGeom prst="rect">
            <a:avLst/>
          </a:prstGeom>
          <a:noFill/>
        </p:spPr>
        <p:txBody>
          <a:bodyPr wrap="square" rtlCol="0">
            <a:spAutoFit/>
          </a:bodyPr>
          <a:lstStyle/>
          <a:p>
            <a:r>
              <a:rPr lang="en-GB" sz="2400" dirty="0">
                <a:solidFill>
                  <a:schemeClr val="bg2"/>
                </a:solidFill>
                <a:latin typeface="Arial Rounded MT Bold" panose="020F0704030504030204" pitchFamily="34" charset="77"/>
              </a:rPr>
              <a:t>If you’d like more information on how we inspire the tech innovators of the future, get in touch and Get with the Program!</a:t>
            </a:r>
          </a:p>
          <a:p>
            <a:endParaRPr lang="en-GB" sz="200" dirty="0">
              <a:solidFill>
                <a:schemeClr val="bg2"/>
              </a:solidFill>
              <a:latin typeface="Arial Rounded MT Bold" panose="020F0704030504030204" pitchFamily="34" charset="77"/>
            </a:endParaRPr>
          </a:p>
          <a:p>
            <a:pPr>
              <a:lnSpc>
                <a:spcPct val="90000"/>
              </a:lnSpc>
              <a:spcBef>
                <a:spcPts val="1000"/>
              </a:spcBef>
              <a:buClr>
                <a:schemeClr val="accent2"/>
              </a:buClr>
            </a:pPr>
            <a:r>
              <a:rPr lang="en-GB" sz="2400" u="sng" dirty="0">
                <a:solidFill>
                  <a:schemeClr val="bg2"/>
                </a:solidFill>
                <a:latin typeface="Arial Rounded MT Bold" panose="020F0704030504030204" pitchFamily="34" charset="77"/>
                <a:hlinkClick r:id="rId3">
                  <a:extLst>
                    <a:ext uri="{A12FA001-AC4F-418D-AE19-62706E023703}">
                      <ahyp:hlinkClr xmlns:ahyp="http://schemas.microsoft.com/office/drawing/2018/hyperlinkcolor" val="tx"/>
                    </a:ext>
                  </a:extLst>
                </a:hlinkClick>
              </a:rPr>
              <a:t>www.getwiththeprogram.org.uk</a:t>
            </a:r>
          </a:p>
          <a:p>
            <a:pPr>
              <a:lnSpc>
                <a:spcPct val="90000"/>
              </a:lnSpc>
              <a:spcBef>
                <a:spcPts val="1000"/>
              </a:spcBef>
              <a:buClr>
                <a:schemeClr val="accent2"/>
              </a:buClr>
            </a:pPr>
            <a:r>
              <a:rPr lang="en-GB" sz="2400" u="sng" dirty="0">
                <a:solidFill>
                  <a:schemeClr val="bg2"/>
                </a:solidFill>
                <a:latin typeface="Arial Rounded MT Bold" panose="020F0704030504030204" pitchFamily="34" charset="77"/>
                <a:hlinkClick r:id="rId3">
                  <a:extLst>
                    <a:ext uri="{A12FA001-AC4F-418D-AE19-62706E023703}">
                      <ahyp:hlinkClr xmlns:ahyp="http://schemas.microsoft.com/office/drawing/2018/hyperlinkcolor" val="tx"/>
                    </a:ext>
                  </a:extLst>
                </a:hlinkClick>
              </a:rPr>
              <a:t>getintouch@getwiththeprogram.org.uk</a:t>
            </a:r>
            <a:endParaRPr lang="en-GB" sz="2400" u="sng" dirty="0">
              <a:solidFill>
                <a:schemeClr val="bg2"/>
              </a:solidFill>
              <a:latin typeface="Arial Rounded MT Bold" panose="020F0704030504030204" pitchFamily="34" charset="77"/>
            </a:endParaRPr>
          </a:p>
          <a:p>
            <a:endParaRPr lang="en-GB" sz="2400" dirty="0">
              <a:solidFill>
                <a:schemeClr val="bg1"/>
              </a:solidFill>
              <a:latin typeface="Arial Rounded MT Bold" panose="020F0704030504030204" pitchFamily="34" charset="77"/>
            </a:endParaRPr>
          </a:p>
        </p:txBody>
      </p:sp>
      <p:pic>
        <p:nvPicPr>
          <p:cNvPr id="6" name="Picture 5">
            <a:hlinkClick r:id="rId4"/>
            <a:extLst>
              <a:ext uri="{FF2B5EF4-FFF2-40B4-BE49-F238E27FC236}">
                <a16:creationId xmlns:a16="http://schemas.microsoft.com/office/drawing/2014/main" id="{D1BF09EA-2B9B-476C-96B4-026E70B32948}"/>
              </a:ext>
            </a:extLst>
          </p:cNvPr>
          <p:cNvPicPr>
            <a:picLocks noChangeAspect="1"/>
          </p:cNvPicPr>
          <p:nvPr/>
        </p:nvPicPr>
        <p:blipFill>
          <a:blip r:embed="rId5">
            <a:duotone>
              <a:schemeClr val="bg2">
                <a:shade val="45000"/>
                <a:satMod val="135000"/>
              </a:schemeClr>
              <a:prstClr val="white"/>
            </a:duotone>
          </a:blip>
          <a:stretch>
            <a:fillRect/>
          </a:stretch>
        </p:blipFill>
        <p:spPr>
          <a:xfrm>
            <a:off x="5323486" y="5769443"/>
            <a:ext cx="495300" cy="495300"/>
          </a:xfrm>
          <a:prstGeom prst="rect">
            <a:avLst/>
          </a:prstGeom>
          <a:solidFill>
            <a:schemeClr val="bg2"/>
          </a:solidFill>
        </p:spPr>
      </p:pic>
      <p:sp>
        <p:nvSpPr>
          <p:cNvPr id="7" name="AutoShape 4" descr="facebook">
            <a:extLst>
              <a:ext uri="{FF2B5EF4-FFF2-40B4-BE49-F238E27FC236}">
                <a16:creationId xmlns:a16="http://schemas.microsoft.com/office/drawing/2014/main" id="{56EE37D7-A6D6-4096-A14B-0DB268A048DE}"/>
              </a:ext>
            </a:extLst>
          </p:cNvPr>
          <p:cNvSpPr>
            <a:spLocks noChangeAspect="1" noChangeArrowheads="1"/>
          </p:cNvSpPr>
          <p:nvPr/>
        </p:nvSpPr>
        <p:spPr bwMode="auto">
          <a:xfrm>
            <a:off x="7490637" y="2918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8" name="Picture 7">
            <a:hlinkClick r:id="rId6"/>
            <a:extLst>
              <a:ext uri="{FF2B5EF4-FFF2-40B4-BE49-F238E27FC236}">
                <a16:creationId xmlns:a16="http://schemas.microsoft.com/office/drawing/2014/main" id="{AFAA2595-6D24-4A86-A7F5-6158EE2C72EA}"/>
              </a:ext>
            </a:extLst>
          </p:cNvPr>
          <p:cNvPicPr>
            <a:picLocks noChangeAspect="1"/>
          </p:cNvPicPr>
          <p:nvPr/>
        </p:nvPicPr>
        <p:blipFill>
          <a:blip r:embed="rId7">
            <a:duotone>
              <a:schemeClr val="bg2">
                <a:shade val="45000"/>
                <a:satMod val="135000"/>
              </a:schemeClr>
              <a:prstClr val="white"/>
            </a:duotone>
          </a:blip>
          <a:stretch>
            <a:fillRect/>
          </a:stretch>
        </p:blipFill>
        <p:spPr>
          <a:xfrm>
            <a:off x="6015928" y="5769443"/>
            <a:ext cx="495300" cy="495300"/>
          </a:xfrm>
          <a:prstGeom prst="rect">
            <a:avLst/>
          </a:prstGeom>
        </p:spPr>
      </p:pic>
      <p:pic>
        <p:nvPicPr>
          <p:cNvPr id="9" name="Picture 8">
            <a:hlinkClick r:id="rId8"/>
            <a:extLst>
              <a:ext uri="{FF2B5EF4-FFF2-40B4-BE49-F238E27FC236}">
                <a16:creationId xmlns:a16="http://schemas.microsoft.com/office/drawing/2014/main" id="{DFBB10CB-8F10-459B-8C61-2055B5A589C2}"/>
              </a:ext>
            </a:extLst>
          </p:cNvPr>
          <p:cNvPicPr>
            <a:picLocks noChangeAspect="1"/>
          </p:cNvPicPr>
          <p:nvPr/>
        </p:nvPicPr>
        <p:blipFill>
          <a:blip r:embed="rId9">
            <a:duotone>
              <a:schemeClr val="bg2">
                <a:shade val="45000"/>
                <a:satMod val="135000"/>
              </a:schemeClr>
              <a:prstClr val="white"/>
            </a:duotone>
          </a:blip>
          <a:stretch>
            <a:fillRect/>
          </a:stretch>
        </p:blipFill>
        <p:spPr>
          <a:xfrm>
            <a:off x="6680461" y="5769920"/>
            <a:ext cx="495300" cy="495300"/>
          </a:xfrm>
          <a:prstGeom prst="rect">
            <a:avLst/>
          </a:prstGeom>
        </p:spPr>
      </p:pic>
      <p:sp>
        <p:nvSpPr>
          <p:cNvPr id="10" name="Rectangle: Rounded Corners 9">
            <a:extLst>
              <a:ext uri="{FF2B5EF4-FFF2-40B4-BE49-F238E27FC236}">
                <a16:creationId xmlns:a16="http://schemas.microsoft.com/office/drawing/2014/main" id="{25FDB239-5A50-47DB-BC91-6A7593ADBF22}"/>
              </a:ext>
            </a:extLst>
          </p:cNvPr>
          <p:cNvSpPr/>
          <p:nvPr/>
        </p:nvSpPr>
        <p:spPr>
          <a:xfrm>
            <a:off x="5038563" y="3176714"/>
            <a:ext cx="6476497" cy="3291035"/>
          </a:xfrm>
          <a:prstGeom prst="roundRect">
            <a:avLst>
              <a:gd name="adj" fmla="val 4589"/>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2" name="Group 1">
            <a:extLst>
              <a:ext uri="{FF2B5EF4-FFF2-40B4-BE49-F238E27FC236}">
                <a16:creationId xmlns:a16="http://schemas.microsoft.com/office/drawing/2014/main" id="{85074666-2B32-B42C-9045-74559DECFA51}"/>
              </a:ext>
            </a:extLst>
          </p:cNvPr>
          <p:cNvGrpSpPr/>
          <p:nvPr/>
        </p:nvGrpSpPr>
        <p:grpSpPr>
          <a:xfrm>
            <a:off x="-45734" y="1"/>
            <a:ext cx="4577812" cy="6872288"/>
            <a:chOff x="-45734" y="1"/>
            <a:chExt cx="4577812" cy="6872288"/>
          </a:xfrm>
        </p:grpSpPr>
        <p:pic>
          <p:nvPicPr>
            <p:cNvPr id="13" name="Picture 12">
              <a:extLst>
                <a:ext uri="{FF2B5EF4-FFF2-40B4-BE49-F238E27FC236}">
                  <a16:creationId xmlns:a16="http://schemas.microsoft.com/office/drawing/2014/main" id="{924A5A41-533C-0343-8121-CF06EADB7991}"/>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45734" y="1"/>
              <a:ext cx="4577812" cy="6872288"/>
            </a:xfrm>
            <a:prstGeom prst="rect">
              <a:avLst/>
            </a:prstGeom>
            <a:effectLst/>
          </p:spPr>
        </p:pic>
        <p:pic>
          <p:nvPicPr>
            <p:cNvPr id="14" name="Picture 13" descr="Logo, icon&#10;&#10;Description automatically generated">
              <a:extLst>
                <a:ext uri="{FF2B5EF4-FFF2-40B4-BE49-F238E27FC236}">
                  <a16:creationId xmlns:a16="http://schemas.microsoft.com/office/drawing/2014/main" id="{5B111E7D-1034-5D43-A3CA-6BEF6FD6D0AA}"/>
                </a:ext>
              </a:extLst>
            </p:cNvPr>
            <p:cNvPicPr>
              <a:picLocks noChangeAspect="1"/>
            </p:cNvPicPr>
            <p:nvPr/>
          </p:nvPicPr>
          <p:blipFill>
            <a:blip r:embed="rId11"/>
            <a:stretch>
              <a:fillRect/>
            </a:stretch>
          </p:blipFill>
          <p:spPr>
            <a:xfrm>
              <a:off x="1385645" y="3188970"/>
              <a:ext cx="1691640" cy="1691640"/>
            </a:xfrm>
            <a:prstGeom prst="rect">
              <a:avLst/>
            </a:prstGeom>
          </p:spPr>
        </p:pic>
      </p:grpSp>
      <p:pic>
        <p:nvPicPr>
          <p:cNvPr id="12" name="Picture 11">
            <a:extLst>
              <a:ext uri="{FF2B5EF4-FFF2-40B4-BE49-F238E27FC236}">
                <a16:creationId xmlns:a16="http://schemas.microsoft.com/office/drawing/2014/main" id="{FC8524D9-0507-6D07-D043-5209233FA935}"/>
              </a:ext>
            </a:extLst>
          </p:cNvPr>
          <p:cNvPicPr>
            <a:picLocks noChangeAspect="1"/>
          </p:cNvPicPr>
          <p:nvPr/>
        </p:nvPicPr>
        <p:blipFill>
          <a:blip r:embed="rId12"/>
          <a:stretch>
            <a:fillRect/>
          </a:stretch>
        </p:blipFill>
        <p:spPr>
          <a:xfrm>
            <a:off x="5038563" y="886595"/>
            <a:ext cx="3882135" cy="1838099"/>
          </a:xfrm>
          <a:prstGeom prst="rect">
            <a:avLst/>
          </a:prstGeom>
        </p:spPr>
      </p:pic>
      <p:pic>
        <p:nvPicPr>
          <p:cNvPr id="3" name="Picture 2">
            <a:hlinkClick r:id="rId13"/>
            <a:extLst>
              <a:ext uri="{FF2B5EF4-FFF2-40B4-BE49-F238E27FC236}">
                <a16:creationId xmlns:a16="http://schemas.microsoft.com/office/drawing/2014/main" id="{395D0E78-9F58-CED3-260A-4514D3A25EFC}"/>
              </a:ext>
            </a:extLst>
          </p:cNvPr>
          <p:cNvPicPr>
            <a:picLocks noChangeAspect="1"/>
          </p:cNvPicPr>
          <p:nvPr/>
        </p:nvPicPr>
        <p:blipFill>
          <a:blip r:embed="rId14"/>
          <a:stretch>
            <a:fillRect/>
          </a:stretch>
        </p:blipFill>
        <p:spPr>
          <a:xfrm>
            <a:off x="5038563" y="983840"/>
            <a:ext cx="1705600" cy="465548"/>
          </a:xfrm>
          <a:prstGeom prst="rect">
            <a:avLst/>
          </a:prstGeom>
        </p:spPr>
      </p:pic>
    </p:spTree>
    <p:extLst>
      <p:ext uri="{BB962C8B-B14F-4D97-AF65-F5344CB8AC3E}">
        <p14:creationId xmlns:p14="http://schemas.microsoft.com/office/powerpoint/2010/main" val="11303954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a:xfrm>
            <a:off x="358684" y="241187"/>
            <a:ext cx="8818822" cy="761132"/>
          </a:xfrm>
        </p:spPr>
        <p:txBody>
          <a:bodyPr/>
          <a:lstStyle/>
          <a:p>
            <a:pPr>
              <a:lnSpc>
                <a:spcPct val="100000"/>
              </a:lnSpc>
            </a:pPr>
            <a:r>
              <a:rPr lang="en-GB"/>
              <a:t>Introduction</a:t>
            </a:r>
          </a:p>
        </p:txBody>
      </p:sp>
      <p:sp>
        <p:nvSpPr>
          <p:cNvPr id="45" name="Rectangle: Rounded Corners 44">
            <a:extLst>
              <a:ext uri="{FF2B5EF4-FFF2-40B4-BE49-F238E27FC236}">
                <a16:creationId xmlns:a16="http://schemas.microsoft.com/office/drawing/2014/main" id="{026C8607-C6D1-48E3-BF94-7100542C413B}"/>
              </a:ext>
            </a:extLst>
          </p:cNvPr>
          <p:cNvSpPr/>
          <p:nvPr/>
        </p:nvSpPr>
        <p:spPr>
          <a:xfrm>
            <a:off x="479425" y="1309784"/>
            <a:ext cx="7060858" cy="5307029"/>
          </a:xfrm>
          <a:prstGeom prst="roundRect">
            <a:avLst>
              <a:gd name="adj" fmla="val 520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0861B"/>
                </a:solidFill>
                <a:effectLst/>
                <a:uLnTx/>
                <a:uFillTx/>
                <a:latin typeface="+mj-lt"/>
                <a:ea typeface="+mn-ea"/>
                <a:cs typeface="+mn-cs"/>
              </a:rPr>
              <a:t>Hello from Get with the Program!</a:t>
            </a:r>
            <a:endParaRPr lang="en-US" sz="2000" dirty="0">
              <a:solidFill>
                <a:srgbClr val="F0861B"/>
              </a:solidFill>
            </a:endParaRPr>
          </a:p>
          <a:p>
            <a:pPr marL="342900" indent="-342900">
              <a:spcAft>
                <a:spcPts val="600"/>
              </a:spcAft>
              <a:buFont typeface="Arial" panose="020B0604020202020204" pitchFamily="34" charset="0"/>
              <a:buChar char="•"/>
            </a:pPr>
            <a:r>
              <a:rPr lang="en-US" sz="2000" dirty="0">
                <a:solidFill>
                  <a:schemeClr val="bg1"/>
                </a:solidFill>
              </a:rPr>
              <a:t>We hope you enjoyed our Get with the Program Moon Landing Coding Adventure! </a:t>
            </a:r>
            <a:br>
              <a:rPr lang="en-US" sz="2000" dirty="0">
                <a:solidFill>
                  <a:schemeClr val="bg1"/>
                </a:solidFill>
              </a:rPr>
            </a:br>
            <a:r>
              <a:rPr lang="en-US" sz="2000" dirty="0">
                <a:solidFill>
                  <a:schemeClr val="bg1"/>
                </a:solidFill>
              </a:rPr>
              <a:t>This follow-on activity is designed to be run after seeing the show, to embed the learning and </a:t>
            </a:r>
            <a:br>
              <a:rPr lang="en-US" sz="2000" dirty="0">
                <a:solidFill>
                  <a:schemeClr val="bg1"/>
                </a:solidFill>
              </a:rPr>
            </a:br>
            <a:r>
              <a:rPr lang="en-US" sz="2000" dirty="0">
                <a:solidFill>
                  <a:schemeClr val="bg1"/>
                </a:solidFill>
              </a:rPr>
              <a:t>hopefully have some fun along the way!</a:t>
            </a:r>
          </a:p>
          <a:p>
            <a:pPr marL="342900" indent="-342900">
              <a:spcAft>
                <a:spcPts val="600"/>
              </a:spcAft>
              <a:buFont typeface="Arial" panose="020B0604020202020204" pitchFamily="34" charset="0"/>
              <a:buChar char="•"/>
            </a:pPr>
            <a:r>
              <a:rPr lang="en-GB" sz="2000" b="0" i="0" dirty="0">
                <a:solidFill>
                  <a:srgbClr val="000000"/>
                </a:solidFill>
                <a:effectLst/>
                <a:latin typeface="Arial" panose="020B0604020202020204" pitchFamily="34" charset="0"/>
              </a:rPr>
              <a:t>This guide contains a list of the resources needed, </a:t>
            </a:r>
            <a:br>
              <a:rPr lang="en-GB" sz="2000" b="0" i="0" dirty="0">
                <a:solidFill>
                  <a:srgbClr val="000000"/>
                </a:solidFill>
                <a:effectLst/>
                <a:latin typeface="Arial" panose="020B0604020202020204" pitchFamily="34" charset="0"/>
              </a:rPr>
            </a:br>
            <a:r>
              <a:rPr lang="en-GB" sz="2000" b="0" i="0" dirty="0">
                <a:solidFill>
                  <a:srgbClr val="000000"/>
                </a:solidFill>
                <a:effectLst/>
                <a:latin typeface="Arial" panose="020B0604020202020204" pitchFamily="34" charset="0"/>
              </a:rPr>
              <a:t>how to get started, and step-by-step instructions </a:t>
            </a:r>
            <a:br>
              <a:rPr lang="en-GB" sz="2000" b="0" i="0" dirty="0">
                <a:solidFill>
                  <a:srgbClr val="000000"/>
                </a:solidFill>
                <a:effectLst/>
                <a:latin typeface="Arial" panose="020B0604020202020204" pitchFamily="34" charset="0"/>
              </a:rPr>
            </a:br>
            <a:r>
              <a:rPr lang="en-GB" sz="2000" b="0" i="0" dirty="0">
                <a:solidFill>
                  <a:srgbClr val="000000"/>
                </a:solidFill>
                <a:effectLst/>
                <a:latin typeface="Arial" panose="020B0604020202020204" pitchFamily="34" charset="0"/>
              </a:rPr>
              <a:t>for a series of challenges.</a:t>
            </a:r>
          </a:p>
          <a:p>
            <a:pPr marL="342900" indent="-342900">
              <a:spcAft>
                <a:spcPts val="600"/>
              </a:spcAft>
              <a:buFont typeface="Arial" panose="020B0604020202020204" pitchFamily="34" charset="0"/>
              <a:buChar char="•"/>
            </a:pPr>
            <a:r>
              <a:rPr lang="en-US" sz="2000" dirty="0">
                <a:solidFill>
                  <a:schemeClr val="bg1"/>
                </a:solidFill>
              </a:rPr>
              <a:t>There are three challenges. If you get on well with these or have older children, there are also some extension challenges you can have a go at.</a:t>
            </a:r>
          </a:p>
          <a:p>
            <a:pPr marL="342900" indent="-342900">
              <a:spcAft>
                <a:spcPts val="600"/>
              </a:spcAft>
              <a:buFont typeface="Arial" panose="020B0604020202020204" pitchFamily="34" charset="0"/>
              <a:buChar char="•"/>
            </a:pPr>
            <a:r>
              <a:rPr lang="en-US" sz="2000" dirty="0">
                <a:solidFill>
                  <a:schemeClr val="bg1"/>
                </a:solidFill>
              </a:rPr>
              <a:t>Timing: 30-40 minutes. It can be run indoors </a:t>
            </a:r>
            <a:br>
              <a:rPr lang="en-US" sz="2000" dirty="0">
                <a:solidFill>
                  <a:schemeClr val="bg1"/>
                </a:solidFill>
              </a:rPr>
            </a:br>
            <a:r>
              <a:rPr lang="en-US" sz="2000" dirty="0">
                <a:solidFill>
                  <a:schemeClr val="bg1"/>
                </a:solidFill>
              </a:rPr>
              <a:t>or outdoors!</a:t>
            </a:r>
          </a:p>
        </p:txBody>
      </p:sp>
      <p:pic>
        <p:nvPicPr>
          <p:cNvPr id="6" name="Picture 5" descr="A person standing next to a person in a garment&#10;&#10;Description automatically generated with medium confidence">
            <a:extLst>
              <a:ext uri="{FF2B5EF4-FFF2-40B4-BE49-F238E27FC236}">
                <a16:creationId xmlns:a16="http://schemas.microsoft.com/office/drawing/2014/main" id="{0678C354-3F1C-D3B3-A43C-8CC3E00350B7}"/>
              </a:ext>
            </a:extLst>
          </p:cNvPr>
          <p:cNvPicPr>
            <a:picLocks noChangeAspect="1"/>
          </p:cNvPicPr>
          <p:nvPr/>
        </p:nvPicPr>
        <p:blipFill rotWithShape="1">
          <a:blip r:embed="rId3">
            <a:extLst>
              <a:ext uri="{28A0092B-C50C-407E-A947-70E740481C1C}">
                <a14:useLocalDpi xmlns:a14="http://schemas.microsoft.com/office/drawing/2010/main"/>
              </a:ext>
            </a:extLst>
          </a:blip>
          <a:srcRect r="8814"/>
          <a:stretch/>
        </p:blipFill>
        <p:spPr>
          <a:xfrm>
            <a:off x="7865018" y="1561024"/>
            <a:ext cx="3979084" cy="4804547"/>
          </a:xfrm>
          <a:prstGeom prst="rect">
            <a:avLst/>
          </a:prstGeom>
        </p:spPr>
      </p:pic>
    </p:spTree>
    <p:extLst>
      <p:ext uri="{BB962C8B-B14F-4D97-AF65-F5344CB8AC3E}">
        <p14:creationId xmlns:p14="http://schemas.microsoft.com/office/powerpoint/2010/main" val="20898770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artoon of a hole in the ground&#10;&#10;AI-generated content may be incorrect.">
            <a:extLst>
              <a:ext uri="{FF2B5EF4-FFF2-40B4-BE49-F238E27FC236}">
                <a16:creationId xmlns:a16="http://schemas.microsoft.com/office/drawing/2014/main" id="{FFAE1348-8982-042F-E991-7268C68F56B7}"/>
              </a:ext>
            </a:extLst>
          </p:cNvPr>
          <p:cNvPicPr>
            <a:picLocks noChangeAspect="1"/>
          </p:cNvPicPr>
          <p:nvPr/>
        </p:nvPicPr>
        <p:blipFill>
          <a:blip r:embed="rId3"/>
          <a:stretch>
            <a:fillRect/>
          </a:stretch>
        </p:blipFill>
        <p:spPr>
          <a:xfrm>
            <a:off x="1605600" y="4525200"/>
            <a:ext cx="669600" cy="680488"/>
          </a:xfrm>
          <a:prstGeom prst="rect">
            <a:avLst/>
          </a:prstGeom>
        </p:spPr>
      </p:pic>
      <p:pic>
        <p:nvPicPr>
          <p:cNvPr id="35" name="Picture 34">
            <a:extLst>
              <a:ext uri="{FF2B5EF4-FFF2-40B4-BE49-F238E27FC236}">
                <a16:creationId xmlns:a16="http://schemas.microsoft.com/office/drawing/2014/main" id="{0BE34BA5-3166-F786-92E1-3B3CD388D2BF}"/>
              </a:ext>
            </a:extLst>
          </p:cNvPr>
          <p:cNvPicPr/>
          <p:nvPr/>
        </p:nvPicPr>
        <p:blipFill>
          <a:blip r:embed="rId4"/>
          <a:srcRect/>
          <a:stretch/>
        </p:blipFill>
        <p:spPr>
          <a:xfrm>
            <a:off x="757395" y="4525657"/>
            <a:ext cx="669600" cy="684000"/>
          </a:xfrm>
          <a:prstGeom prst="rect">
            <a:avLst/>
          </a:prstGeom>
        </p:spPr>
      </p:pic>
      <p:pic>
        <p:nvPicPr>
          <p:cNvPr id="21" name="Picture 20">
            <a:extLst>
              <a:ext uri="{FF2B5EF4-FFF2-40B4-BE49-F238E27FC236}">
                <a16:creationId xmlns:a16="http://schemas.microsoft.com/office/drawing/2014/main" id="{21D1D384-2685-99B0-2756-3EA85C85B750}"/>
              </a:ext>
            </a:extLst>
          </p:cNvPr>
          <p:cNvPicPr/>
          <p:nvPr/>
        </p:nvPicPr>
        <p:blipFill>
          <a:blip r:embed="rId4"/>
          <a:srcRect/>
          <a:stretch/>
        </p:blipFill>
        <p:spPr>
          <a:xfrm>
            <a:off x="2462400" y="2489058"/>
            <a:ext cx="669600" cy="684000"/>
          </a:xfrm>
          <a:prstGeom prst="rect">
            <a:avLst/>
          </a:prstGeom>
        </p:spPr>
      </p:pic>
      <p:pic>
        <p:nvPicPr>
          <p:cNvPr id="19" name="Picture 18">
            <a:extLst>
              <a:ext uri="{FF2B5EF4-FFF2-40B4-BE49-F238E27FC236}">
                <a16:creationId xmlns:a16="http://schemas.microsoft.com/office/drawing/2014/main" id="{941B437F-BEDE-EE47-6347-BE5691FE8C47}"/>
              </a:ext>
            </a:extLst>
          </p:cNvPr>
          <p:cNvPicPr>
            <a:picLocks noChangeAspect="1"/>
          </p:cNvPicPr>
          <p:nvPr/>
        </p:nvPicPr>
        <p:blipFill>
          <a:blip r:embed="rId5"/>
          <a:srcRect/>
          <a:stretch/>
        </p:blipFill>
        <p:spPr>
          <a:xfrm>
            <a:off x="756581" y="2490314"/>
            <a:ext cx="669600" cy="685932"/>
          </a:xfrm>
          <a:prstGeom prst="rect">
            <a:avLst/>
          </a:prstGeom>
        </p:spPr>
      </p:pic>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a:xfrm>
            <a:off x="368208" y="193528"/>
            <a:ext cx="8835950" cy="761132"/>
          </a:xfrm>
        </p:spPr>
        <p:txBody>
          <a:bodyPr/>
          <a:lstStyle/>
          <a:p>
            <a:pPr>
              <a:lnSpc>
                <a:spcPct val="100000"/>
              </a:lnSpc>
            </a:pPr>
            <a:r>
              <a:rPr lang="en-GB" dirty="0"/>
              <a:t>Resources you’ll need</a:t>
            </a:r>
          </a:p>
        </p:txBody>
      </p:sp>
      <p:sp>
        <p:nvSpPr>
          <p:cNvPr id="4" name="Content Placeholder 1">
            <a:extLst>
              <a:ext uri="{FF2B5EF4-FFF2-40B4-BE49-F238E27FC236}">
                <a16:creationId xmlns:a16="http://schemas.microsoft.com/office/drawing/2014/main" id="{06F0B701-79DA-41FE-B2F2-F71658947DE0}"/>
              </a:ext>
            </a:extLst>
          </p:cNvPr>
          <p:cNvSpPr txBox="1">
            <a:spLocks/>
          </p:cNvSpPr>
          <p:nvPr/>
        </p:nvSpPr>
        <p:spPr>
          <a:xfrm>
            <a:off x="355814" y="1449388"/>
            <a:ext cx="5017847" cy="683456"/>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0861B"/>
                </a:solidFill>
                <a:latin typeface="+mj-lt"/>
              </a:rPr>
              <a:t>One set per group of three:</a:t>
            </a:r>
            <a:endParaRPr lang="en-US" sz="2400" dirty="0">
              <a:solidFill>
                <a:srgbClr val="F0861B"/>
              </a:solidFill>
            </a:endParaRPr>
          </a:p>
          <a:p>
            <a:pPr marL="0" indent="0">
              <a:spcAft>
                <a:spcPts val="600"/>
              </a:spcAft>
              <a:buNone/>
            </a:pPr>
            <a:endParaRPr lang="en-US" sz="2400" dirty="0"/>
          </a:p>
        </p:txBody>
      </p:sp>
      <p:pic>
        <p:nvPicPr>
          <p:cNvPr id="7" name="Picture 6" descr="A picture containing ball, drawing, room&#10;&#10;Description automatically generated">
            <a:extLst>
              <a:ext uri="{FF2B5EF4-FFF2-40B4-BE49-F238E27FC236}">
                <a16:creationId xmlns:a16="http://schemas.microsoft.com/office/drawing/2014/main" id="{4AAB7FCF-8EBA-4893-AC64-3CBBC36CEE4C}"/>
              </a:ext>
            </a:extLst>
          </p:cNvPr>
          <p:cNvPicPr>
            <a:picLocks noChangeAspect="1"/>
          </p:cNvPicPr>
          <p:nvPr/>
        </p:nvPicPr>
        <p:blipFill>
          <a:blip r:embed="rId6"/>
          <a:stretch>
            <a:fillRect/>
          </a:stretch>
        </p:blipFill>
        <p:spPr>
          <a:xfrm>
            <a:off x="4060800" y="2419200"/>
            <a:ext cx="822511" cy="822511"/>
          </a:xfrm>
          <a:prstGeom prst="rect">
            <a:avLst/>
          </a:prstGeom>
        </p:spPr>
      </p:pic>
      <p:sp>
        <p:nvSpPr>
          <p:cNvPr id="25" name="TextBox 24">
            <a:extLst>
              <a:ext uri="{FF2B5EF4-FFF2-40B4-BE49-F238E27FC236}">
                <a16:creationId xmlns:a16="http://schemas.microsoft.com/office/drawing/2014/main" id="{8AD182ED-22A4-438F-A28B-2819E296756E}"/>
              </a:ext>
            </a:extLst>
          </p:cNvPr>
          <p:cNvSpPr txBox="1"/>
          <p:nvPr/>
        </p:nvSpPr>
        <p:spPr>
          <a:xfrm>
            <a:off x="368341" y="3518487"/>
            <a:ext cx="5179091" cy="64633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chemeClr val="bg1"/>
                </a:solidFill>
              </a:rPr>
              <a:t>Printable resources* for the later challenges, including items that need to be avoided:</a:t>
            </a:r>
            <a:endParaRPr lang="en-US" b="1" dirty="0">
              <a:solidFill>
                <a:schemeClr val="bg1"/>
              </a:solidFill>
            </a:endParaRPr>
          </a:p>
        </p:txBody>
      </p:sp>
      <p:sp>
        <p:nvSpPr>
          <p:cNvPr id="26" name="TextBox 25">
            <a:extLst>
              <a:ext uri="{FF2B5EF4-FFF2-40B4-BE49-F238E27FC236}">
                <a16:creationId xmlns:a16="http://schemas.microsoft.com/office/drawing/2014/main" id="{618DAA17-A4F8-49D9-99AE-ABDDD7DD363F}"/>
              </a:ext>
            </a:extLst>
          </p:cNvPr>
          <p:cNvSpPr txBox="1"/>
          <p:nvPr/>
        </p:nvSpPr>
        <p:spPr>
          <a:xfrm>
            <a:off x="368341" y="1957781"/>
            <a:ext cx="5017846" cy="36933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chemeClr val="bg1"/>
                </a:solidFill>
              </a:rPr>
              <a:t>Printable resources* for the first challenge:</a:t>
            </a:r>
            <a:endParaRPr lang="en-US" b="1" dirty="0">
              <a:solidFill>
                <a:schemeClr val="bg1"/>
              </a:solidFill>
            </a:endParaRPr>
          </a:p>
        </p:txBody>
      </p:sp>
      <p:sp>
        <p:nvSpPr>
          <p:cNvPr id="24" name="TextBox 23">
            <a:extLst>
              <a:ext uri="{FF2B5EF4-FFF2-40B4-BE49-F238E27FC236}">
                <a16:creationId xmlns:a16="http://schemas.microsoft.com/office/drawing/2014/main" id="{12299D49-144A-8B46-B3B4-E3939FF0F30A}"/>
              </a:ext>
            </a:extLst>
          </p:cNvPr>
          <p:cNvSpPr txBox="1"/>
          <p:nvPr/>
        </p:nvSpPr>
        <p:spPr>
          <a:xfrm>
            <a:off x="653958" y="6115536"/>
            <a:ext cx="5090354" cy="461665"/>
          </a:xfrm>
          <a:prstGeom prst="rect">
            <a:avLst/>
          </a:prstGeom>
          <a:noFill/>
        </p:spPr>
        <p:txBody>
          <a:bodyPr wrap="square" rtlCol="0">
            <a:spAutoFit/>
          </a:bodyPr>
          <a:lstStyle/>
          <a:p>
            <a:pPr algn="l"/>
            <a:r>
              <a:rPr lang="en-US" sz="1200" dirty="0">
                <a:solidFill>
                  <a:schemeClr val="bg1"/>
                </a:solidFill>
              </a:rPr>
              <a:t>*Printable resources are provided in a separate document, make sure you have printed and prepared these beforehand, or found alternatives.</a:t>
            </a:r>
          </a:p>
        </p:txBody>
      </p:sp>
      <p:sp>
        <p:nvSpPr>
          <p:cNvPr id="29" name="TextBox 28">
            <a:extLst>
              <a:ext uri="{FF2B5EF4-FFF2-40B4-BE49-F238E27FC236}">
                <a16:creationId xmlns:a16="http://schemas.microsoft.com/office/drawing/2014/main" id="{2149C178-A943-804D-96FD-1FC075B720A7}"/>
              </a:ext>
            </a:extLst>
          </p:cNvPr>
          <p:cNvSpPr txBox="1"/>
          <p:nvPr/>
        </p:nvSpPr>
        <p:spPr>
          <a:xfrm>
            <a:off x="6072739" y="3514368"/>
            <a:ext cx="5866065" cy="284693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chemeClr val="bg1"/>
                </a:solidFill>
              </a:rPr>
              <a:t>Materials to create a 3 x 4 grid on the floor, such as:</a:t>
            </a:r>
          </a:p>
          <a:p>
            <a:pPr>
              <a:spcAft>
                <a:spcPts val="600"/>
              </a:spcAft>
            </a:pPr>
            <a:endParaRPr lang="en-US" dirty="0">
              <a:solidFill>
                <a:schemeClr val="bg1"/>
              </a:solidFill>
            </a:endParaRPr>
          </a:p>
          <a:p>
            <a:pPr marL="800100" lvl="1" indent="-342900">
              <a:spcAft>
                <a:spcPts val="600"/>
              </a:spcAft>
              <a:buFont typeface="Arial" panose="020B0604020202020204" pitchFamily="34" charset="0"/>
              <a:buChar char="•"/>
            </a:pPr>
            <a:r>
              <a:rPr lang="en-US" dirty="0">
                <a:solidFill>
                  <a:schemeClr val="bg1"/>
                </a:solidFill>
              </a:rPr>
              <a:t>A4 sheets of paper</a:t>
            </a:r>
          </a:p>
          <a:p>
            <a:pPr marL="800100" lvl="1" indent="-342900">
              <a:spcAft>
                <a:spcPts val="600"/>
              </a:spcAft>
              <a:buFont typeface="Arial" panose="020B0604020202020204" pitchFamily="34" charset="0"/>
              <a:buChar char="•"/>
            </a:pPr>
            <a:r>
              <a:rPr lang="en-US" dirty="0">
                <a:solidFill>
                  <a:schemeClr val="bg1"/>
                </a:solidFill>
              </a:rPr>
              <a:t>books or cushions (that it's okay to tread on!)</a:t>
            </a:r>
          </a:p>
          <a:p>
            <a:pPr marL="800100" lvl="1" indent="-342900">
              <a:spcAft>
                <a:spcPts val="600"/>
              </a:spcAft>
              <a:buFont typeface="Arial" panose="020B0604020202020204" pitchFamily="34" charset="0"/>
              <a:buChar char="•"/>
            </a:pPr>
            <a:r>
              <a:rPr lang="en-US" dirty="0">
                <a:solidFill>
                  <a:schemeClr val="bg1"/>
                </a:solidFill>
              </a:rPr>
              <a:t>chalk (if outdoors)</a:t>
            </a:r>
          </a:p>
          <a:p>
            <a:pPr marL="800100" lvl="1" indent="-342900">
              <a:spcAft>
                <a:spcPts val="600"/>
              </a:spcAft>
              <a:buFont typeface="Arial" panose="020B0604020202020204" pitchFamily="34" charset="0"/>
              <a:buChar char="•"/>
            </a:pPr>
            <a:r>
              <a:rPr lang="en-US" dirty="0">
                <a:solidFill>
                  <a:schemeClr val="bg1"/>
                </a:solidFill>
              </a:rPr>
              <a:t>masking tape</a:t>
            </a:r>
          </a:p>
          <a:p>
            <a:pPr marL="800100" lvl="1" indent="-342900">
              <a:spcAft>
                <a:spcPts val="600"/>
              </a:spcAft>
              <a:buFont typeface="Arial" panose="020B0604020202020204" pitchFamily="34" charset="0"/>
              <a:buChar char="•"/>
            </a:pPr>
            <a:r>
              <a:rPr lang="en-US" dirty="0">
                <a:solidFill>
                  <a:schemeClr val="bg1"/>
                </a:solidFill>
              </a:rPr>
              <a:t>sports cones</a:t>
            </a:r>
          </a:p>
          <a:p>
            <a:pPr marL="800100" lvl="1" indent="-342900">
              <a:spcAft>
                <a:spcPts val="600"/>
              </a:spcAft>
              <a:buFont typeface="Arial" panose="020B0604020202020204" pitchFamily="34" charset="0"/>
              <a:buChar char="•"/>
            </a:pPr>
            <a:r>
              <a:rPr lang="en-US" dirty="0">
                <a:solidFill>
                  <a:schemeClr val="bg1"/>
                </a:solidFill>
              </a:rPr>
              <a:t>rubber dots</a:t>
            </a:r>
          </a:p>
        </p:txBody>
      </p:sp>
      <p:sp>
        <p:nvSpPr>
          <p:cNvPr id="30" name="TextBox 29">
            <a:extLst>
              <a:ext uri="{FF2B5EF4-FFF2-40B4-BE49-F238E27FC236}">
                <a16:creationId xmlns:a16="http://schemas.microsoft.com/office/drawing/2014/main" id="{29017B96-67A6-C74D-A161-0C7451F3BB40}"/>
              </a:ext>
            </a:extLst>
          </p:cNvPr>
          <p:cNvSpPr txBox="1"/>
          <p:nvPr/>
        </p:nvSpPr>
        <p:spPr>
          <a:xfrm>
            <a:off x="6083474" y="1961991"/>
            <a:ext cx="5272784" cy="64633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chemeClr val="bg1"/>
                </a:solidFill>
              </a:rPr>
              <a:t>Whiteboard, whiteboard pen and eraser, or paper and pencils, per child:</a:t>
            </a:r>
            <a:endParaRPr lang="en-US" b="1" dirty="0">
              <a:solidFill>
                <a:schemeClr val="bg1"/>
              </a:solidFill>
            </a:endParaRPr>
          </a:p>
        </p:txBody>
      </p:sp>
      <p:grpSp>
        <p:nvGrpSpPr>
          <p:cNvPr id="41" name="Group 40">
            <a:extLst>
              <a:ext uri="{FF2B5EF4-FFF2-40B4-BE49-F238E27FC236}">
                <a16:creationId xmlns:a16="http://schemas.microsoft.com/office/drawing/2014/main" id="{34E743BF-CAB8-7884-21E0-49261F44C299}"/>
              </a:ext>
            </a:extLst>
          </p:cNvPr>
          <p:cNvGrpSpPr/>
          <p:nvPr/>
        </p:nvGrpSpPr>
        <p:grpSpPr>
          <a:xfrm>
            <a:off x="10087083" y="2537421"/>
            <a:ext cx="1348528" cy="945912"/>
            <a:chOff x="9271879" y="2633018"/>
            <a:chExt cx="1348528" cy="945912"/>
          </a:xfrm>
        </p:grpSpPr>
        <p:pic>
          <p:nvPicPr>
            <p:cNvPr id="31" name="Picture 30">
              <a:extLst>
                <a:ext uri="{FF2B5EF4-FFF2-40B4-BE49-F238E27FC236}">
                  <a16:creationId xmlns:a16="http://schemas.microsoft.com/office/drawing/2014/main" id="{0B2C5CD2-A3DD-6B4F-8883-98053B022989}"/>
                </a:ext>
              </a:extLst>
            </p:cNvPr>
            <p:cNvPicPr/>
            <p:nvPr/>
          </p:nvPicPr>
          <p:blipFill>
            <a:blip r:embed="rId7" cstate="print">
              <a:extLst>
                <a:ext uri="{28A0092B-C50C-407E-A947-70E740481C1C}">
                  <a14:useLocalDpi xmlns:a14="http://schemas.microsoft.com/office/drawing/2010/main"/>
                </a:ext>
              </a:extLst>
            </a:blip>
            <a:stretch>
              <a:fillRect/>
            </a:stretch>
          </p:blipFill>
          <p:spPr>
            <a:xfrm>
              <a:off x="9271879" y="2633018"/>
              <a:ext cx="1081412" cy="795982"/>
            </a:xfrm>
            <a:prstGeom prst="rect">
              <a:avLst/>
            </a:prstGeom>
          </p:spPr>
        </p:pic>
        <p:pic>
          <p:nvPicPr>
            <p:cNvPr id="32" name="Picture 31">
              <a:extLst>
                <a:ext uri="{FF2B5EF4-FFF2-40B4-BE49-F238E27FC236}">
                  <a16:creationId xmlns:a16="http://schemas.microsoft.com/office/drawing/2014/main" id="{33358973-2F7E-234A-B331-11E1912253D8}"/>
                </a:ext>
              </a:extLst>
            </p:cNvPr>
            <p:cNvPicPr/>
            <p:nvPr/>
          </p:nvPicPr>
          <p:blipFill>
            <a:blip r:embed="rId8" cstate="print">
              <a:extLst>
                <a:ext uri="{28A0092B-C50C-407E-A947-70E740481C1C}">
                  <a14:useLocalDpi xmlns:a14="http://schemas.microsoft.com/office/drawing/2010/main"/>
                </a:ext>
              </a:extLst>
            </a:blip>
            <a:stretch>
              <a:fillRect/>
            </a:stretch>
          </p:blipFill>
          <p:spPr>
            <a:xfrm>
              <a:off x="9780002" y="2817798"/>
              <a:ext cx="840405" cy="761132"/>
            </a:xfrm>
            <a:prstGeom prst="rect">
              <a:avLst/>
            </a:prstGeom>
          </p:spPr>
        </p:pic>
      </p:grpSp>
      <p:grpSp>
        <p:nvGrpSpPr>
          <p:cNvPr id="42" name="Group 41">
            <a:extLst>
              <a:ext uri="{FF2B5EF4-FFF2-40B4-BE49-F238E27FC236}">
                <a16:creationId xmlns:a16="http://schemas.microsoft.com/office/drawing/2014/main" id="{DF152262-B5C5-F30B-DD15-4D6BA8822742}"/>
              </a:ext>
            </a:extLst>
          </p:cNvPr>
          <p:cNvGrpSpPr/>
          <p:nvPr/>
        </p:nvGrpSpPr>
        <p:grpSpPr>
          <a:xfrm>
            <a:off x="10148583" y="5144629"/>
            <a:ext cx="1225529" cy="848538"/>
            <a:chOff x="9373258" y="4177623"/>
            <a:chExt cx="878340" cy="640280"/>
          </a:xfrm>
        </p:grpSpPr>
        <p:pic>
          <p:nvPicPr>
            <p:cNvPr id="28" name="Picture 27">
              <a:extLst>
                <a:ext uri="{FF2B5EF4-FFF2-40B4-BE49-F238E27FC236}">
                  <a16:creationId xmlns:a16="http://schemas.microsoft.com/office/drawing/2014/main" id="{1D07BADA-DF69-714A-832B-BA625D7F1EFD}"/>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flipH="1">
              <a:off x="9373258" y="4177623"/>
              <a:ext cx="439170" cy="640280"/>
            </a:xfrm>
            <a:prstGeom prst="rect">
              <a:avLst/>
            </a:prstGeom>
          </p:spPr>
        </p:pic>
        <p:pic>
          <p:nvPicPr>
            <p:cNvPr id="34" name="Picture 33">
              <a:extLst>
                <a:ext uri="{FF2B5EF4-FFF2-40B4-BE49-F238E27FC236}">
                  <a16:creationId xmlns:a16="http://schemas.microsoft.com/office/drawing/2014/main" id="{7A2188C9-A725-5E47-99D2-9BA6737E80A5}"/>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flipH="1">
              <a:off x="9812428" y="4177623"/>
              <a:ext cx="439170" cy="640280"/>
            </a:xfrm>
            <a:prstGeom prst="rect">
              <a:avLst/>
            </a:prstGeom>
          </p:spPr>
        </p:pic>
      </p:grpSp>
      <p:pic>
        <p:nvPicPr>
          <p:cNvPr id="23" name="Picture 22" descr="Shape, square&#10;&#10;Description automatically generated">
            <a:extLst>
              <a:ext uri="{FF2B5EF4-FFF2-40B4-BE49-F238E27FC236}">
                <a16:creationId xmlns:a16="http://schemas.microsoft.com/office/drawing/2014/main" id="{8ACE10D1-BBAC-2852-5A27-2907392321A0}"/>
              </a:ext>
            </a:extLst>
          </p:cNvPr>
          <p:cNvPicPr>
            <a:picLocks noChangeAspect="1"/>
          </p:cNvPicPr>
          <p:nvPr/>
        </p:nvPicPr>
        <p:blipFill>
          <a:blip r:embed="rId10"/>
          <a:stretch>
            <a:fillRect/>
          </a:stretch>
        </p:blipFill>
        <p:spPr>
          <a:xfrm>
            <a:off x="2462400" y="4525200"/>
            <a:ext cx="667249" cy="684000"/>
          </a:xfrm>
          <a:prstGeom prst="rect">
            <a:avLst/>
          </a:prstGeom>
        </p:spPr>
      </p:pic>
      <p:sp>
        <p:nvSpPr>
          <p:cNvPr id="2" name="TextBox 1">
            <a:extLst>
              <a:ext uri="{FF2B5EF4-FFF2-40B4-BE49-F238E27FC236}">
                <a16:creationId xmlns:a16="http://schemas.microsoft.com/office/drawing/2014/main" id="{042FC583-1DC7-1E48-78FC-3563EC5325B6}"/>
              </a:ext>
            </a:extLst>
          </p:cNvPr>
          <p:cNvSpPr txBox="1"/>
          <p:nvPr/>
        </p:nvSpPr>
        <p:spPr>
          <a:xfrm>
            <a:off x="734975" y="3162846"/>
            <a:ext cx="712812" cy="230832"/>
          </a:xfrm>
          <a:prstGeom prst="rect">
            <a:avLst/>
          </a:prstGeom>
          <a:noFill/>
        </p:spPr>
        <p:txBody>
          <a:bodyPr wrap="square" rtlCol="0">
            <a:spAutoFit/>
          </a:bodyPr>
          <a:lstStyle/>
          <a:p>
            <a:pPr algn="l"/>
            <a:r>
              <a:rPr lang="en-GB" sz="900" dirty="0">
                <a:solidFill>
                  <a:schemeClr val="bg1"/>
                </a:solidFill>
              </a:rPr>
              <a:t>Start point</a:t>
            </a:r>
            <a:endParaRPr lang="en-GB" sz="1000" dirty="0">
              <a:solidFill>
                <a:schemeClr val="bg1"/>
              </a:solidFill>
            </a:endParaRPr>
          </a:p>
        </p:txBody>
      </p:sp>
      <p:sp>
        <p:nvSpPr>
          <p:cNvPr id="6" name="TextBox 5">
            <a:extLst>
              <a:ext uri="{FF2B5EF4-FFF2-40B4-BE49-F238E27FC236}">
                <a16:creationId xmlns:a16="http://schemas.microsoft.com/office/drawing/2014/main" id="{76117523-C5AF-064C-9A24-EC7E72FD5C70}"/>
              </a:ext>
            </a:extLst>
          </p:cNvPr>
          <p:cNvSpPr txBox="1"/>
          <p:nvPr/>
        </p:nvSpPr>
        <p:spPr>
          <a:xfrm>
            <a:off x="2419200" y="3164400"/>
            <a:ext cx="822512" cy="230832"/>
          </a:xfrm>
          <a:prstGeom prst="rect">
            <a:avLst/>
          </a:prstGeom>
          <a:noFill/>
        </p:spPr>
        <p:txBody>
          <a:bodyPr wrap="square" rtlCol="0">
            <a:spAutoFit/>
          </a:bodyPr>
          <a:lstStyle/>
          <a:p>
            <a:pPr algn="l"/>
            <a:r>
              <a:rPr lang="en-GB" sz="900" dirty="0">
                <a:solidFill>
                  <a:schemeClr val="bg1"/>
                </a:solidFill>
              </a:rPr>
              <a:t>Finish point</a:t>
            </a:r>
          </a:p>
        </p:txBody>
      </p:sp>
      <p:sp>
        <p:nvSpPr>
          <p:cNvPr id="8" name="TextBox 7">
            <a:extLst>
              <a:ext uri="{FF2B5EF4-FFF2-40B4-BE49-F238E27FC236}">
                <a16:creationId xmlns:a16="http://schemas.microsoft.com/office/drawing/2014/main" id="{82C60F7D-3DB5-F4F0-F68C-31BC2964839F}"/>
              </a:ext>
            </a:extLst>
          </p:cNvPr>
          <p:cNvSpPr txBox="1"/>
          <p:nvPr/>
        </p:nvSpPr>
        <p:spPr>
          <a:xfrm>
            <a:off x="4214775" y="3164400"/>
            <a:ext cx="514561" cy="230832"/>
          </a:xfrm>
          <a:prstGeom prst="rect">
            <a:avLst/>
          </a:prstGeom>
          <a:noFill/>
        </p:spPr>
        <p:txBody>
          <a:bodyPr wrap="square" rtlCol="0">
            <a:spAutoFit/>
          </a:bodyPr>
          <a:lstStyle/>
          <a:p>
            <a:pPr algn="l"/>
            <a:r>
              <a:rPr lang="en-GB" sz="900" dirty="0">
                <a:solidFill>
                  <a:schemeClr val="bg1"/>
                </a:solidFill>
              </a:rPr>
              <a:t>Robot</a:t>
            </a:r>
          </a:p>
        </p:txBody>
      </p:sp>
      <p:sp>
        <p:nvSpPr>
          <p:cNvPr id="10" name="TextBox 9">
            <a:extLst>
              <a:ext uri="{FF2B5EF4-FFF2-40B4-BE49-F238E27FC236}">
                <a16:creationId xmlns:a16="http://schemas.microsoft.com/office/drawing/2014/main" id="{61E6F129-9E67-DB1E-996F-EC5E45E43CC9}"/>
              </a:ext>
            </a:extLst>
          </p:cNvPr>
          <p:cNvSpPr txBox="1"/>
          <p:nvPr/>
        </p:nvSpPr>
        <p:spPr>
          <a:xfrm>
            <a:off x="2485095" y="4632855"/>
            <a:ext cx="669984" cy="461665"/>
          </a:xfrm>
          <a:prstGeom prst="rect">
            <a:avLst/>
          </a:prstGeom>
          <a:noFill/>
        </p:spPr>
        <p:txBody>
          <a:bodyPr wrap="square" rtlCol="0">
            <a:spAutoFit/>
          </a:bodyPr>
          <a:lstStyle/>
          <a:p>
            <a:pPr algn="l"/>
            <a:r>
              <a:rPr lang="en-US" sz="1200" dirty="0">
                <a:solidFill>
                  <a:schemeClr val="bg1"/>
                </a:solidFill>
              </a:rPr>
              <a:t>Do a dance!</a:t>
            </a:r>
          </a:p>
        </p:txBody>
      </p:sp>
      <p:pic>
        <p:nvPicPr>
          <p:cNvPr id="9" name="Picture 8">
            <a:extLst>
              <a:ext uri="{FF2B5EF4-FFF2-40B4-BE49-F238E27FC236}">
                <a16:creationId xmlns:a16="http://schemas.microsoft.com/office/drawing/2014/main" id="{5DC135C7-96F3-AE19-F091-326D75781F4F}"/>
              </a:ext>
            </a:extLst>
          </p:cNvPr>
          <p:cNvPicPr>
            <a:picLocks noChangeAspect="1"/>
          </p:cNvPicPr>
          <p:nvPr/>
        </p:nvPicPr>
        <p:blipFill>
          <a:blip r:embed="rId11"/>
          <a:srcRect/>
          <a:stretch/>
        </p:blipFill>
        <p:spPr>
          <a:xfrm>
            <a:off x="4136400" y="4521687"/>
            <a:ext cx="665840" cy="684000"/>
          </a:xfrm>
          <a:prstGeom prst="rect">
            <a:avLst/>
          </a:prstGeom>
        </p:spPr>
      </p:pic>
      <p:pic>
        <p:nvPicPr>
          <p:cNvPr id="11" name="Picture 10" descr="A cartoon of a moon&#10;&#10;AI-generated content may be incorrect.">
            <a:extLst>
              <a:ext uri="{FF2B5EF4-FFF2-40B4-BE49-F238E27FC236}">
                <a16:creationId xmlns:a16="http://schemas.microsoft.com/office/drawing/2014/main" id="{9589CB95-2720-39B8-A3EB-1D983F144CEB}"/>
              </a:ext>
            </a:extLst>
          </p:cNvPr>
          <p:cNvPicPr>
            <a:picLocks noChangeAspect="1"/>
          </p:cNvPicPr>
          <p:nvPr/>
        </p:nvPicPr>
        <p:blipFill>
          <a:blip r:embed="rId12"/>
          <a:stretch>
            <a:fillRect/>
          </a:stretch>
        </p:blipFill>
        <p:spPr>
          <a:xfrm>
            <a:off x="3301200" y="4521687"/>
            <a:ext cx="669600" cy="685529"/>
          </a:xfrm>
          <a:prstGeom prst="rect">
            <a:avLst/>
          </a:prstGeom>
        </p:spPr>
      </p:pic>
      <p:pic>
        <p:nvPicPr>
          <p:cNvPr id="12" name="Picture 11" descr="Shape, square&#10;&#10;Description automatically generated">
            <a:extLst>
              <a:ext uri="{FF2B5EF4-FFF2-40B4-BE49-F238E27FC236}">
                <a16:creationId xmlns:a16="http://schemas.microsoft.com/office/drawing/2014/main" id="{D68660F7-CE7B-1F4D-5FF1-ED161A6FCA66}"/>
              </a:ext>
            </a:extLst>
          </p:cNvPr>
          <p:cNvPicPr>
            <a:picLocks noChangeAspect="1"/>
          </p:cNvPicPr>
          <p:nvPr/>
        </p:nvPicPr>
        <p:blipFill>
          <a:blip r:embed="rId10"/>
          <a:stretch>
            <a:fillRect/>
          </a:stretch>
        </p:blipFill>
        <p:spPr>
          <a:xfrm>
            <a:off x="1611804" y="5354147"/>
            <a:ext cx="667249" cy="684000"/>
          </a:xfrm>
          <a:prstGeom prst="rect">
            <a:avLst/>
          </a:prstGeom>
        </p:spPr>
      </p:pic>
      <p:pic>
        <p:nvPicPr>
          <p:cNvPr id="13" name="Picture 12">
            <a:extLst>
              <a:ext uri="{FF2B5EF4-FFF2-40B4-BE49-F238E27FC236}">
                <a16:creationId xmlns:a16="http://schemas.microsoft.com/office/drawing/2014/main" id="{9B4BA0E6-FE56-5C99-758F-8B993407D189}"/>
              </a:ext>
            </a:extLst>
          </p:cNvPr>
          <p:cNvPicPr>
            <a:picLocks noChangeAspect="1"/>
          </p:cNvPicPr>
          <p:nvPr/>
        </p:nvPicPr>
        <p:blipFill>
          <a:blip r:embed="rId13"/>
          <a:srcRect/>
          <a:stretch/>
        </p:blipFill>
        <p:spPr>
          <a:xfrm>
            <a:off x="758932" y="5354147"/>
            <a:ext cx="667249" cy="679380"/>
          </a:xfrm>
          <a:prstGeom prst="rect">
            <a:avLst/>
          </a:prstGeom>
        </p:spPr>
      </p:pic>
    </p:spTree>
    <p:extLst>
      <p:ext uri="{BB962C8B-B14F-4D97-AF65-F5344CB8AC3E}">
        <p14:creationId xmlns:p14="http://schemas.microsoft.com/office/powerpoint/2010/main" val="14561385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a:xfrm>
            <a:off x="368208" y="193528"/>
            <a:ext cx="8835950" cy="761132"/>
          </a:xfrm>
        </p:spPr>
        <p:txBody>
          <a:bodyPr/>
          <a:lstStyle/>
          <a:p>
            <a:pPr>
              <a:lnSpc>
                <a:spcPct val="100000"/>
              </a:lnSpc>
            </a:pPr>
            <a:r>
              <a:rPr lang="en-GB"/>
              <a:t>Getting started</a:t>
            </a:r>
          </a:p>
        </p:txBody>
      </p:sp>
      <p:sp>
        <p:nvSpPr>
          <p:cNvPr id="45" name="Rectangle: Rounded Corners 44">
            <a:extLst>
              <a:ext uri="{FF2B5EF4-FFF2-40B4-BE49-F238E27FC236}">
                <a16:creationId xmlns:a16="http://schemas.microsoft.com/office/drawing/2014/main" id="{026C8607-C6D1-48E3-BF94-7100542C413B}"/>
              </a:ext>
            </a:extLst>
          </p:cNvPr>
          <p:cNvSpPr/>
          <p:nvPr/>
        </p:nvSpPr>
        <p:spPr>
          <a:xfrm>
            <a:off x="479425" y="1536588"/>
            <a:ext cx="5345178" cy="4246438"/>
          </a:xfrm>
          <a:prstGeom prst="roundRect">
            <a:avLst>
              <a:gd name="adj" fmla="val 520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lvl="0">
              <a:spcAft>
                <a:spcPts val="600"/>
              </a:spcAft>
              <a:defRPr/>
            </a:pPr>
            <a:r>
              <a:rPr lang="en-US" sz="2800" dirty="0">
                <a:solidFill>
                  <a:srgbClr val="F0861B"/>
                </a:solidFill>
                <a:latin typeface="+mj-lt"/>
              </a:rPr>
              <a:t>Show the Moon Landing Program Each Other (PEO) activity video / slides</a:t>
            </a:r>
          </a:p>
          <a:p>
            <a:pPr>
              <a:spcAft>
                <a:spcPts val="600"/>
              </a:spcAft>
            </a:pPr>
            <a:r>
              <a:rPr lang="en-US" sz="2000" dirty="0">
                <a:solidFill>
                  <a:schemeClr val="bg1"/>
                </a:solidFill>
              </a:rPr>
              <a:t>You will have been provided with a link to </a:t>
            </a:r>
            <a:br>
              <a:rPr lang="en-US" sz="2000" dirty="0">
                <a:solidFill>
                  <a:schemeClr val="bg1"/>
                </a:solidFill>
              </a:rPr>
            </a:br>
            <a:r>
              <a:rPr lang="en-US" sz="2000" dirty="0">
                <a:solidFill>
                  <a:schemeClr val="bg1"/>
                </a:solidFill>
              </a:rPr>
              <a:t>a short activity video which you can view </a:t>
            </a:r>
            <a:br>
              <a:rPr lang="en-US" sz="2000" dirty="0">
                <a:solidFill>
                  <a:schemeClr val="bg1"/>
                </a:solidFill>
              </a:rPr>
            </a:br>
            <a:r>
              <a:rPr lang="en-US" sz="2000" dirty="0">
                <a:solidFill>
                  <a:schemeClr val="bg1"/>
                </a:solidFill>
              </a:rPr>
              <a:t>in advance to explain things in detail. </a:t>
            </a:r>
          </a:p>
          <a:p>
            <a:pPr>
              <a:spcAft>
                <a:spcPts val="600"/>
              </a:spcAft>
            </a:pPr>
            <a:r>
              <a:rPr lang="en-US" sz="2000" dirty="0">
                <a:solidFill>
                  <a:schemeClr val="bg1"/>
                </a:solidFill>
              </a:rPr>
              <a:t>When you are ready, watch this with your class/use this Teaching Guide so everyone has an idea of how the activity works.</a:t>
            </a:r>
          </a:p>
          <a:p>
            <a:pPr>
              <a:spcAft>
                <a:spcPts val="600"/>
              </a:spcAft>
            </a:pPr>
            <a:r>
              <a:rPr lang="en-US" sz="2000" b="1" dirty="0">
                <a:solidFill>
                  <a:schemeClr val="bg1"/>
                </a:solidFill>
              </a:rPr>
              <a:t>The class activity needs </a:t>
            </a:r>
            <a:br>
              <a:rPr lang="en-US" sz="2000" b="1" dirty="0">
                <a:solidFill>
                  <a:schemeClr val="bg1"/>
                </a:solidFill>
              </a:rPr>
            </a:br>
            <a:r>
              <a:rPr lang="en-US" sz="2000" b="1" dirty="0">
                <a:solidFill>
                  <a:schemeClr val="bg1"/>
                </a:solidFill>
              </a:rPr>
              <a:t>one whiteboard per child.</a:t>
            </a:r>
          </a:p>
        </p:txBody>
      </p:sp>
      <p:sp>
        <p:nvSpPr>
          <p:cNvPr id="7" name="Rectangle: Rounded Corners 6">
            <a:extLst>
              <a:ext uri="{FF2B5EF4-FFF2-40B4-BE49-F238E27FC236}">
                <a16:creationId xmlns:a16="http://schemas.microsoft.com/office/drawing/2014/main" id="{33DCEBCD-88EB-4A2E-908E-C318BADC3CB5}"/>
              </a:ext>
            </a:extLst>
          </p:cNvPr>
          <p:cNvSpPr/>
          <p:nvPr/>
        </p:nvSpPr>
        <p:spPr>
          <a:xfrm>
            <a:off x="6367399" y="1536588"/>
            <a:ext cx="5332648" cy="4246438"/>
          </a:xfrm>
          <a:prstGeom prst="roundRect">
            <a:avLst>
              <a:gd name="adj" fmla="val 5121"/>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800" dirty="0">
                <a:solidFill>
                  <a:srgbClr val="F0861B"/>
                </a:solidFill>
                <a:latin typeface="+mj-lt"/>
              </a:rPr>
              <a:t>Get ready to begin the Program Each Other (PEO) activity</a:t>
            </a:r>
            <a:endParaRPr lang="en-US" sz="1500" dirty="0">
              <a:solidFill>
                <a:srgbClr val="F0861B"/>
              </a:solidFill>
            </a:endParaRPr>
          </a:p>
          <a:p>
            <a:pPr marL="266700" indent="-266700">
              <a:lnSpc>
                <a:spcPct val="150000"/>
              </a:lnSpc>
              <a:spcAft>
                <a:spcPts val="600"/>
              </a:spcAft>
              <a:buFont typeface="Arial" panose="020B0604020202020204" pitchFamily="34" charset="0"/>
              <a:buChar char="•"/>
            </a:pPr>
            <a:r>
              <a:rPr lang="en-US" sz="2000" dirty="0">
                <a:solidFill>
                  <a:schemeClr val="bg1"/>
                </a:solidFill>
              </a:rPr>
              <a:t>Get your class into groups of three</a:t>
            </a:r>
          </a:p>
          <a:p>
            <a:pPr marL="266700" indent="-266700">
              <a:lnSpc>
                <a:spcPct val="150000"/>
              </a:lnSpc>
              <a:spcAft>
                <a:spcPts val="600"/>
              </a:spcAft>
              <a:buFont typeface="Arial" panose="020B0604020202020204" pitchFamily="34" charset="0"/>
              <a:buChar char="•"/>
            </a:pPr>
            <a:r>
              <a:rPr lang="en-US" sz="2000" dirty="0">
                <a:solidFill>
                  <a:schemeClr val="bg1"/>
                </a:solidFill>
              </a:rPr>
              <a:t>Set up your 3 x 4 grids on the floor/table</a:t>
            </a:r>
          </a:p>
          <a:p>
            <a:pPr marL="266700" indent="-266700">
              <a:lnSpc>
                <a:spcPct val="150000"/>
              </a:lnSpc>
              <a:spcAft>
                <a:spcPts val="600"/>
              </a:spcAft>
              <a:buFont typeface="Arial" panose="020B0604020202020204" pitchFamily="34" charset="0"/>
              <a:buChar char="•"/>
            </a:pPr>
            <a:r>
              <a:rPr lang="en-US" sz="2000" dirty="0">
                <a:solidFill>
                  <a:schemeClr val="bg1"/>
                </a:solidFill>
              </a:rPr>
              <a:t>Get your printable resources/alternatives and whiteboard/paper ready</a:t>
            </a:r>
          </a:p>
          <a:p>
            <a:pPr marL="266700" indent="-266700">
              <a:lnSpc>
                <a:spcPct val="150000"/>
              </a:lnSpc>
              <a:spcAft>
                <a:spcPts val="600"/>
              </a:spcAft>
              <a:buFont typeface="Arial" panose="020B0604020202020204" pitchFamily="34" charset="0"/>
              <a:buChar char="•"/>
            </a:pPr>
            <a:r>
              <a:rPr lang="en-US" sz="2000" dirty="0">
                <a:solidFill>
                  <a:schemeClr val="bg1"/>
                </a:solidFill>
              </a:rPr>
              <a:t>You’re ready to begin!</a:t>
            </a:r>
          </a:p>
          <a:p>
            <a:pPr marL="266700" indent="-266700">
              <a:spcAft>
                <a:spcPts val="600"/>
              </a:spcAft>
              <a:buFont typeface="Arial" panose="020B0604020202020204" pitchFamily="34" charset="0"/>
              <a:buChar char="•"/>
            </a:pPr>
            <a:endParaRPr lang="en-GB" dirty="0"/>
          </a:p>
        </p:txBody>
      </p:sp>
      <p:pic>
        <p:nvPicPr>
          <p:cNvPr id="8" name="Graphic 7" descr="Classroom with solid fill">
            <a:extLst>
              <a:ext uri="{FF2B5EF4-FFF2-40B4-BE49-F238E27FC236}">
                <a16:creationId xmlns:a16="http://schemas.microsoft.com/office/drawing/2014/main" id="{B99C5B84-D0B5-4886-9F92-2FA121C1F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2020" y="4827012"/>
            <a:ext cx="878530" cy="878530"/>
          </a:xfrm>
          <a:prstGeom prst="rect">
            <a:avLst/>
          </a:prstGeom>
        </p:spPr>
      </p:pic>
      <p:sp>
        <p:nvSpPr>
          <p:cNvPr id="6" name="Rectangle: Rounded Corners 4">
            <a:extLst>
              <a:ext uri="{FF2B5EF4-FFF2-40B4-BE49-F238E27FC236}">
                <a16:creationId xmlns:a16="http://schemas.microsoft.com/office/drawing/2014/main" id="{8108A665-480B-9A44-959C-BACD6608A68F}"/>
              </a:ext>
            </a:extLst>
          </p:cNvPr>
          <p:cNvSpPr/>
          <p:nvPr/>
        </p:nvSpPr>
        <p:spPr>
          <a:xfrm>
            <a:off x="769975" y="5799355"/>
            <a:ext cx="10652051" cy="7611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mj-lt"/>
              </a:rPr>
              <a:t>The following slides are designed to be used as a guide for you in class</a:t>
            </a:r>
          </a:p>
        </p:txBody>
      </p:sp>
    </p:spTree>
    <p:extLst>
      <p:ext uri="{BB962C8B-B14F-4D97-AF65-F5344CB8AC3E}">
        <p14:creationId xmlns:p14="http://schemas.microsoft.com/office/powerpoint/2010/main" val="4363440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a:xfrm>
            <a:off x="368208" y="193528"/>
            <a:ext cx="8835950" cy="761132"/>
          </a:xfrm>
        </p:spPr>
        <p:txBody>
          <a:bodyPr/>
          <a:lstStyle/>
          <a:p>
            <a:pPr>
              <a:lnSpc>
                <a:spcPct val="100000"/>
              </a:lnSpc>
            </a:pPr>
            <a:r>
              <a:rPr lang="en-GB"/>
              <a:t>About this activity</a:t>
            </a:r>
          </a:p>
        </p:txBody>
      </p:sp>
      <p:sp>
        <p:nvSpPr>
          <p:cNvPr id="45" name="Rectangle: Rounded Corners 44">
            <a:extLst>
              <a:ext uri="{FF2B5EF4-FFF2-40B4-BE49-F238E27FC236}">
                <a16:creationId xmlns:a16="http://schemas.microsoft.com/office/drawing/2014/main" id="{026C8607-C6D1-48E3-BF94-7100542C413B}"/>
              </a:ext>
            </a:extLst>
          </p:cNvPr>
          <p:cNvSpPr/>
          <p:nvPr/>
        </p:nvSpPr>
        <p:spPr>
          <a:xfrm>
            <a:off x="479426" y="1536588"/>
            <a:ext cx="4478338" cy="5007570"/>
          </a:xfrm>
          <a:prstGeom prst="roundRect">
            <a:avLst>
              <a:gd name="adj" fmla="val 4663"/>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300" dirty="0">
                <a:solidFill>
                  <a:srgbClr val="F0861B"/>
                </a:solidFill>
                <a:latin typeface="+mj-lt"/>
              </a:rPr>
              <a:t>Can you help AL the Robot?</a:t>
            </a:r>
            <a:endParaRPr kumimoji="0" lang="en-US" sz="2300" b="0" i="0" u="none" strike="noStrike" kern="1200" cap="none" spc="0" normalizeH="0" baseline="0" noProof="0" dirty="0">
              <a:ln>
                <a:noFill/>
              </a:ln>
              <a:solidFill>
                <a:srgbClr val="F0861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Now that AL has successfully followed her algorithm to get to the moon, </a:t>
            </a:r>
            <a:r>
              <a:rPr lang="en-GB" dirty="0">
                <a:solidFill>
                  <a:srgbClr val="1E1E1E"/>
                </a:solidFill>
                <a:latin typeface="Arial" panose="020B0604020202020204" pitchFamily="34" charset="0"/>
                <a:ea typeface="Times New Roman" panose="02020603050405020304" pitchFamily="18" charset="0"/>
              </a:rPr>
              <a:t>she has been asked to collect moon rocks to be taken back to Earth to see what they are made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Arial" panose="020B0604020202020204" pitchFamily="34" charset="0"/>
              <a:ea typeface="Times New Roman" panose="02020603050405020304" pitchFamily="18" charset="0"/>
            </a:endParaRPr>
          </a:p>
          <a:p>
            <a:pPr>
              <a:defRPr/>
            </a:pPr>
            <a:r>
              <a:rPr kumimoji="0" lang="en-GB"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The grid represents an area of the moon. </a:t>
            </a:r>
            <a:r>
              <a:rPr lang="en-GB" b="0" i="0" dirty="0">
                <a:solidFill>
                  <a:srgbClr val="000000"/>
                </a:solidFill>
                <a:effectLst/>
                <a:latin typeface="Arial" panose="020B0604020202020204" pitchFamily="34" charset="0"/>
              </a:rPr>
              <a:t>Can you ‘program each other’ to collect the moon rocks, but avoid falling into any craters?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8" name="Rectangle: Rounded Corners 7">
            <a:extLst>
              <a:ext uri="{FF2B5EF4-FFF2-40B4-BE49-F238E27FC236}">
                <a16:creationId xmlns:a16="http://schemas.microsoft.com/office/drawing/2014/main" id="{709FD89D-E4B6-4E4B-A62A-316E383590D3}"/>
              </a:ext>
            </a:extLst>
          </p:cNvPr>
          <p:cNvSpPr/>
          <p:nvPr/>
        </p:nvSpPr>
        <p:spPr>
          <a:xfrm>
            <a:off x="5312779" y="1536588"/>
            <a:ext cx="3976257" cy="1892410"/>
          </a:xfrm>
          <a:prstGeom prst="roundRect">
            <a:avLst>
              <a:gd name="adj" fmla="val 966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E8E1D"/>
                </a:solidFill>
                <a:effectLst/>
                <a:uLnTx/>
                <a:uFillTx/>
                <a:latin typeface="Arial Rounded MT Bold"/>
                <a:ea typeface="+mn-ea"/>
                <a:cs typeface="Arial" panose="020B0604020202020204" pitchFamily="34" charset="0"/>
              </a:rPr>
              <a:t>Learning intention:</a:t>
            </a:r>
            <a:endParaRPr kumimoji="0" lang="en-US" sz="1200" b="0" i="0" u="none" strike="noStrike" kern="1200" cap="none" spc="0" normalizeH="0" baseline="0" noProof="0" dirty="0">
              <a:ln>
                <a:noFill/>
              </a:ln>
              <a:solidFill>
                <a:srgbClr val="1E1E1E"/>
              </a:solidFill>
              <a:effectLst/>
              <a:uLnTx/>
              <a:uFillTx/>
              <a:latin typeface="Arial"/>
              <a:ea typeface="+mn-ea"/>
              <a:cs typeface="Arial" panose="020B0604020202020204" pitchFamily="34" charset="0"/>
            </a:endParaRPr>
          </a:p>
          <a:p>
            <a:pPr marL="285750" lvl="0" indent="-285750">
              <a:buFont typeface="Arial" panose="020B0604020202020204" pitchFamily="34" charset="0"/>
              <a:buChar char="•"/>
              <a:defRPr/>
            </a:pPr>
            <a:r>
              <a:rPr lang="en-GB" dirty="0">
                <a:solidFill>
                  <a:srgbClr val="00A7B5"/>
                </a:solidFill>
                <a:cs typeface="Arial" panose="020B0604020202020204" pitchFamily="34" charset="0"/>
              </a:rPr>
              <a:t>Design, write and test an algorithm to program a robot to collect moon rocks to bring back to Earth!</a:t>
            </a:r>
          </a:p>
          <a:p>
            <a:endParaRPr lang="en-GB" dirty="0"/>
          </a:p>
        </p:txBody>
      </p:sp>
      <p:sp>
        <p:nvSpPr>
          <p:cNvPr id="9" name="Rectangle: Rounded Corners 8">
            <a:extLst>
              <a:ext uri="{FF2B5EF4-FFF2-40B4-BE49-F238E27FC236}">
                <a16:creationId xmlns:a16="http://schemas.microsoft.com/office/drawing/2014/main" id="{45E73390-46AD-4614-ADEF-C03BFA66B4DF}"/>
              </a:ext>
            </a:extLst>
          </p:cNvPr>
          <p:cNvSpPr/>
          <p:nvPr/>
        </p:nvSpPr>
        <p:spPr>
          <a:xfrm>
            <a:off x="5312779" y="3690078"/>
            <a:ext cx="3976257" cy="2854080"/>
          </a:xfrm>
          <a:prstGeom prst="roundRect">
            <a:avLst>
              <a:gd name="adj" fmla="val 6011"/>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dirty="0"/>
          </a:p>
        </p:txBody>
      </p:sp>
      <p:sp>
        <p:nvSpPr>
          <p:cNvPr id="7" name="Rectangle: Rounded Corners 9">
            <a:extLst>
              <a:ext uri="{FF2B5EF4-FFF2-40B4-BE49-F238E27FC236}">
                <a16:creationId xmlns:a16="http://schemas.microsoft.com/office/drawing/2014/main" id="{2B1326B4-6239-914D-8B91-EAD60C064583}"/>
              </a:ext>
            </a:extLst>
          </p:cNvPr>
          <p:cNvSpPr/>
          <p:nvPr/>
        </p:nvSpPr>
        <p:spPr>
          <a:xfrm>
            <a:off x="9649047" y="1536590"/>
            <a:ext cx="2063528" cy="5007568"/>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0861B"/>
                </a:solidFill>
                <a:effectLst/>
                <a:uLnTx/>
                <a:uFillTx/>
                <a:latin typeface="Arial Rounded MT Bold"/>
                <a:ea typeface="+mn-ea"/>
                <a:cs typeface="+mn-cs"/>
              </a:rPr>
              <a:t>Key </a:t>
            </a:r>
            <a:r>
              <a:rPr lang="en-US" sz="2400" dirty="0">
                <a:solidFill>
                  <a:srgbClr val="F0861B"/>
                </a:solidFill>
                <a:latin typeface="Arial Rounded MT Bold"/>
              </a:rPr>
              <a:t>words</a:t>
            </a:r>
            <a:endParaRPr kumimoji="0" lang="en-GB" sz="2400" b="0" i="0" u="none" strike="noStrike" kern="1200" cap="none" spc="0" normalizeH="0" baseline="0" noProof="0" dirty="0">
              <a:ln>
                <a:noFill/>
              </a:ln>
              <a:solidFill>
                <a:srgbClr val="F0861B"/>
              </a:solidFill>
              <a:effectLst/>
              <a:uLnTx/>
              <a:uFillTx/>
              <a:latin typeface="Arial"/>
              <a:ea typeface="+mn-ea"/>
              <a:cs typeface="+mn-cs"/>
            </a:endParaRPr>
          </a:p>
          <a:p>
            <a:pPr lvl="0">
              <a:lnSpc>
                <a:spcPct val="150000"/>
              </a:lnSpc>
              <a:spcAft>
                <a:spcPts val="400"/>
              </a:spcAft>
              <a:defRPr/>
            </a:pPr>
            <a:r>
              <a:rPr lang="en-GB" sz="2400" dirty="0">
                <a:solidFill>
                  <a:srgbClr val="00A7B5"/>
                </a:solidFill>
              </a:rPr>
              <a:t>algorithm</a:t>
            </a:r>
          </a:p>
          <a:p>
            <a:pPr lvl="0">
              <a:lnSpc>
                <a:spcPct val="150000"/>
              </a:lnSpc>
              <a:spcAft>
                <a:spcPts val="400"/>
              </a:spcAft>
              <a:defRPr/>
            </a:pPr>
            <a:r>
              <a:rPr lang="en-GB" sz="2400" dirty="0">
                <a:solidFill>
                  <a:srgbClr val="00A7B5"/>
                </a:solidFill>
              </a:rPr>
              <a:t>design</a:t>
            </a:r>
          </a:p>
          <a:p>
            <a:pPr lvl="0">
              <a:lnSpc>
                <a:spcPct val="150000"/>
              </a:lnSpc>
              <a:spcAft>
                <a:spcPts val="400"/>
              </a:spcAft>
              <a:defRPr/>
            </a:pPr>
            <a:r>
              <a:rPr lang="en-GB" sz="2400" dirty="0">
                <a:solidFill>
                  <a:srgbClr val="00A7B5"/>
                </a:solidFill>
              </a:rPr>
              <a:t>test</a:t>
            </a:r>
          </a:p>
          <a:p>
            <a:pPr lvl="0">
              <a:lnSpc>
                <a:spcPct val="150000"/>
              </a:lnSpc>
              <a:spcAft>
                <a:spcPts val="400"/>
              </a:spcAft>
              <a:defRPr/>
            </a:pPr>
            <a:r>
              <a:rPr lang="en-GB" sz="2400" dirty="0">
                <a:solidFill>
                  <a:srgbClr val="00A7B5"/>
                </a:solidFill>
              </a:rPr>
              <a:t>debug</a:t>
            </a:r>
          </a:p>
          <a:p>
            <a:pPr lvl="0">
              <a:lnSpc>
                <a:spcPct val="150000"/>
              </a:lnSpc>
              <a:spcAft>
                <a:spcPts val="400"/>
              </a:spcAft>
              <a:defRPr/>
            </a:pPr>
            <a:r>
              <a:rPr lang="en-GB" sz="2400" dirty="0">
                <a:solidFill>
                  <a:srgbClr val="00A7B5"/>
                </a:solidFill>
              </a:rPr>
              <a:t>repetition*</a:t>
            </a:r>
          </a:p>
          <a:p>
            <a:pPr>
              <a:lnSpc>
                <a:spcPct val="150000"/>
              </a:lnSpc>
              <a:spcAft>
                <a:spcPts val="400"/>
              </a:spcAft>
              <a:defRPr/>
            </a:pPr>
            <a:r>
              <a:rPr lang="en-GB" sz="2400" dirty="0">
                <a:solidFill>
                  <a:srgbClr val="00A7B5"/>
                </a:solidFill>
              </a:rPr>
              <a:t>selection*</a:t>
            </a:r>
          </a:p>
          <a:p>
            <a:pPr lvl="0">
              <a:lnSpc>
                <a:spcPct val="150000"/>
              </a:lnSpc>
              <a:spcAft>
                <a:spcPts val="400"/>
              </a:spcAft>
              <a:defRPr/>
            </a:pPr>
            <a:r>
              <a:rPr lang="en-GB" sz="2400" dirty="0">
                <a:solidFill>
                  <a:srgbClr val="00A7B5"/>
                </a:solidFill>
              </a:rPr>
              <a:t>input*</a:t>
            </a:r>
            <a:endParaRPr lang="en-GB" sz="2400" dirty="0">
              <a:solidFill>
                <a:srgbClr val="00A7B5"/>
              </a:solidFill>
              <a:latin typeface="Arial"/>
            </a:endParaRPr>
          </a:p>
        </p:txBody>
      </p:sp>
      <p:sp>
        <p:nvSpPr>
          <p:cNvPr id="2" name="Rectangle: Rounded Corners 1">
            <a:extLst>
              <a:ext uri="{FF2B5EF4-FFF2-40B4-BE49-F238E27FC236}">
                <a16:creationId xmlns:a16="http://schemas.microsoft.com/office/drawing/2014/main" id="{709FD89D-E4B6-4E4B-A62A-316E383590D3}"/>
              </a:ext>
            </a:extLst>
          </p:cNvPr>
          <p:cNvSpPr/>
          <p:nvPr/>
        </p:nvSpPr>
        <p:spPr>
          <a:xfrm>
            <a:off x="5312779" y="1536590"/>
            <a:ext cx="3976257" cy="1892410"/>
          </a:xfrm>
          <a:prstGeom prst="roundRect">
            <a:avLst>
              <a:gd name="adj" fmla="val 966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a:spcAft>
                <a:spcPts val="600"/>
              </a:spcAft>
              <a:buFont typeface="Arial" panose="020B0604020202020204" pitchFamily="34" charset="0"/>
              <a:defRPr/>
            </a:pPr>
            <a:r>
              <a:rPr lang="en-US" sz="2400" dirty="0">
                <a:solidFill>
                  <a:srgbClr val="F0861B"/>
                </a:solidFill>
                <a:latin typeface="Arial Rounded MT Bold"/>
                <a:cs typeface="Arial"/>
              </a:rPr>
              <a:t>Learning</a:t>
            </a:r>
            <a:r>
              <a:rPr kumimoji="0" lang="en-US" sz="2400" b="0" i="0" u="none" strike="noStrike" kern="1200" cap="none" spc="0" normalizeH="0" baseline="0" noProof="0" dirty="0">
                <a:ln>
                  <a:noFill/>
                </a:ln>
                <a:solidFill>
                  <a:srgbClr val="F0861B"/>
                </a:solidFill>
                <a:effectLst/>
                <a:uLnTx/>
                <a:uFillTx/>
                <a:latin typeface="Arial Rounded MT Bold"/>
                <a:ea typeface="+mn-ea"/>
                <a:cs typeface="Arial"/>
              </a:rPr>
              <a:t> </a:t>
            </a:r>
            <a:r>
              <a:rPr lang="en-US" sz="2400" dirty="0">
                <a:solidFill>
                  <a:srgbClr val="F0861B"/>
                </a:solidFill>
                <a:latin typeface="Arial Rounded MT Bold"/>
                <a:cs typeface="Arial"/>
              </a:rPr>
              <a:t>intention</a:t>
            </a:r>
            <a:endParaRPr lang="en-US" dirty="0">
              <a:solidFill>
                <a:srgbClr val="F0861B"/>
              </a:solidFill>
              <a:cs typeface="Arial"/>
            </a:endParaRPr>
          </a:p>
          <a:p>
            <a:endParaRPr lang="en-GB" dirty="0"/>
          </a:p>
        </p:txBody>
      </p:sp>
      <p:sp>
        <p:nvSpPr>
          <p:cNvPr id="6" name="Rectangle 5">
            <a:extLst>
              <a:ext uri="{FF2B5EF4-FFF2-40B4-BE49-F238E27FC236}">
                <a16:creationId xmlns:a16="http://schemas.microsoft.com/office/drawing/2014/main" id="{26E10385-7E39-F332-0BC9-270E84A51473}"/>
              </a:ext>
            </a:extLst>
          </p:cNvPr>
          <p:cNvSpPr/>
          <p:nvPr/>
        </p:nvSpPr>
        <p:spPr>
          <a:xfrm>
            <a:off x="8256104" y="1712843"/>
            <a:ext cx="152400" cy="4726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4783FB77-1D56-7E5E-25E6-E8F8062E3C4E}"/>
              </a:ext>
            </a:extLst>
          </p:cNvPr>
          <p:cNvPicPr>
            <a:picLocks noChangeAspect="1"/>
          </p:cNvPicPr>
          <p:nvPr/>
        </p:nvPicPr>
        <p:blipFill>
          <a:blip r:embed="rId3"/>
          <a:srcRect/>
          <a:stretch/>
        </p:blipFill>
        <p:spPr>
          <a:xfrm flipH="1">
            <a:off x="2460136" y="4610747"/>
            <a:ext cx="2336896" cy="1898728"/>
          </a:xfrm>
          <a:prstGeom prst="rect">
            <a:avLst/>
          </a:prstGeom>
        </p:spPr>
      </p:pic>
      <p:pic>
        <p:nvPicPr>
          <p:cNvPr id="18" name="Picture 17">
            <a:extLst>
              <a:ext uri="{FF2B5EF4-FFF2-40B4-BE49-F238E27FC236}">
                <a16:creationId xmlns:a16="http://schemas.microsoft.com/office/drawing/2014/main" id="{BC5A8605-CFF3-C49E-4027-9C97F2487374}"/>
              </a:ext>
            </a:extLst>
          </p:cNvPr>
          <p:cNvPicPr>
            <a:picLocks noChangeAspect="1"/>
          </p:cNvPicPr>
          <p:nvPr/>
        </p:nvPicPr>
        <p:blipFill>
          <a:blip r:embed="rId4"/>
          <a:srcRect/>
          <a:stretch/>
        </p:blipFill>
        <p:spPr>
          <a:xfrm>
            <a:off x="731556" y="5460211"/>
            <a:ext cx="837948" cy="813589"/>
          </a:xfrm>
          <a:prstGeom prst="rect">
            <a:avLst/>
          </a:prstGeom>
          <a:noFill/>
        </p:spPr>
      </p:pic>
      <p:sp>
        <p:nvSpPr>
          <p:cNvPr id="4" name="TextBox 3">
            <a:extLst>
              <a:ext uri="{FF2B5EF4-FFF2-40B4-BE49-F238E27FC236}">
                <a16:creationId xmlns:a16="http://schemas.microsoft.com/office/drawing/2014/main" id="{1CA9972D-67DD-4671-3C16-38D37A10A835}"/>
              </a:ext>
            </a:extLst>
          </p:cNvPr>
          <p:cNvSpPr txBox="1"/>
          <p:nvPr/>
        </p:nvSpPr>
        <p:spPr>
          <a:xfrm>
            <a:off x="9700875" y="6206401"/>
            <a:ext cx="2063527" cy="307777"/>
          </a:xfrm>
          <a:prstGeom prst="rect">
            <a:avLst/>
          </a:prstGeom>
          <a:noFill/>
        </p:spPr>
        <p:txBody>
          <a:bodyPr wrap="square" rtlCol="0">
            <a:spAutoFit/>
          </a:bodyPr>
          <a:lstStyle/>
          <a:p>
            <a:pPr algn="l"/>
            <a:r>
              <a:rPr lang="en-US" sz="1400" dirty="0">
                <a:solidFill>
                  <a:schemeClr val="bg2"/>
                </a:solidFill>
              </a:rPr>
              <a:t>* extension challenges</a:t>
            </a:r>
          </a:p>
        </p:txBody>
      </p:sp>
      <p:sp>
        <p:nvSpPr>
          <p:cNvPr id="10" name="TextBox 9">
            <a:extLst>
              <a:ext uri="{FF2B5EF4-FFF2-40B4-BE49-F238E27FC236}">
                <a16:creationId xmlns:a16="http://schemas.microsoft.com/office/drawing/2014/main" id="{1E6535EB-3CAE-4DEF-9C50-2E0EC96D9316}"/>
              </a:ext>
            </a:extLst>
          </p:cNvPr>
          <p:cNvSpPr txBox="1"/>
          <p:nvPr/>
        </p:nvSpPr>
        <p:spPr>
          <a:xfrm>
            <a:off x="5435284" y="3789513"/>
            <a:ext cx="3571556" cy="25699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0861B"/>
                </a:solidFill>
                <a:effectLst/>
                <a:uLnTx/>
                <a:uFillTx/>
                <a:latin typeface="Arial Rounded MT Bold"/>
                <a:ea typeface="+mn-ea"/>
                <a:cs typeface="+mn-cs"/>
              </a:rPr>
              <a:t>I can...</a:t>
            </a:r>
            <a:endParaRPr kumimoji="0" lang="en-US" sz="1200" b="0" i="0" u="none" strike="noStrike" kern="1200" cap="none" spc="0" normalizeH="0" baseline="0" noProof="0" dirty="0">
              <a:ln>
                <a:noFill/>
              </a:ln>
              <a:solidFill>
                <a:srgbClr val="F0861B"/>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A7B5"/>
                </a:solidFill>
                <a:effectLst/>
                <a:uLnTx/>
                <a:uFillTx/>
                <a:latin typeface="Arial"/>
                <a:ea typeface="+mn-ea"/>
                <a:cs typeface="+mn-cs"/>
              </a:rPr>
              <a:t>Design and record an algorithm to achieve a goal</a:t>
            </a:r>
            <a:endParaRPr kumimoji="0" lang="en-GB" sz="1600" b="0" i="0" u="none" strike="noStrike" kern="1200" cap="none" spc="0" normalizeH="0" baseline="0" noProof="0" dirty="0">
              <a:ln>
                <a:noFill/>
              </a:ln>
              <a:solidFill>
                <a:srgbClr val="00A7B5"/>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A7B5"/>
                </a:solidFill>
                <a:effectLst/>
                <a:uLnTx/>
                <a:uFillTx/>
                <a:latin typeface="Arial"/>
                <a:ea typeface="+mn-ea"/>
                <a:cs typeface="+mn-cs"/>
              </a:rPr>
              <a:t>Debug an algorithm</a:t>
            </a:r>
            <a:endParaRPr kumimoji="0" lang="en-GB" sz="1600" b="0" i="0" u="none" strike="noStrike" kern="1200" cap="none" spc="0" normalizeH="0" baseline="0" noProof="0" dirty="0">
              <a:ln>
                <a:noFill/>
              </a:ln>
              <a:solidFill>
                <a:srgbClr val="00A7B5"/>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A7B5"/>
                </a:solidFill>
                <a:effectLst/>
                <a:uLnTx/>
                <a:uFillTx/>
                <a:latin typeface="Arial"/>
                <a:ea typeface="+mn-ea"/>
                <a:cs typeface="+mn-cs"/>
              </a:rPr>
              <a:t>Choose an option using selection*</a:t>
            </a:r>
            <a:endParaRPr kumimoji="0" lang="en-GB" sz="1600" b="0" i="0" u="none" strike="noStrike" kern="1200" cap="none" spc="0" normalizeH="0" baseline="0" noProof="0" dirty="0">
              <a:ln>
                <a:noFill/>
              </a:ln>
              <a:solidFill>
                <a:srgbClr val="00A7B5"/>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A7B5"/>
                </a:solidFill>
                <a:effectLst/>
                <a:uLnTx/>
                <a:uFillTx/>
                <a:latin typeface="Arial"/>
                <a:ea typeface="+mn-ea"/>
                <a:cs typeface="+mn-cs"/>
              </a:rPr>
              <a:t>Say how repetition makes the algorithm more efficient*</a:t>
            </a:r>
            <a:endParaRPr kumimoji="0" lang="en-GB" sz="1600" b="0" i="0" u="none" strike="noStrike" kern="1200" cap="none" spc="0" normalizeH="0" baseline="0" noProof="0" dirty="0">
              <a:ln>
                <a:noFill/>
              </a:ln>
              <a:solidFill>
                <a:srgbClr val="00A7B5"/>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A7B5"/>
                </a:solidFill>
                <a:effectLst/>
                <a:uLnTx/>
                <a:uFillTx/>
                <a:latin typeface="Arial"/>
                <a:ea typeface="+mn-ea"/>
                <a:cs typeface="+mn-cs"/>
              </a:rPr>
              <a:t>Work well in a group</a:t>
            </a:r>
            <a:endParaRPr kumimoji="0" lang="en-GB" sz="1600" b="0" i="0" u="none" strike="noStrike" kern="1200" cap="none" spc="0"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17022523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0E890-58D4-C07C-4C03-E2947DDC7EC4}"/>
              </a:ext>
            </a:extLst>
          </p:cNvPr>
          <p:cNvSpPr>
            <a:spLocks noGrp="1"/>
          </p:cNvSpPr>
          <p:nvPr>
            <p:ph type="title"/>
          </p:nvPr>
        </p:nvSpPr>
        <p:spPr>
          <a:xfrm>
            <a:off x="370197" y="238012"/>
            <a:ext cx="6183003" cy="761132"/>
          </a:xfrm>
        </p:spPr>
        <p:txBody>
          <a:bodyPr/>
          <a:lstStyle/>
          <a:p>
            <a:r>
              <a:rPr lang="en-GB" dirty="0"/>
              <a:t>Essential Skills</a:t>
            </a:r>
          </a:p>
        </p:txBody>
      </p:sp>
      <p:sp>
        <p:nvSpPr>
          <p:cNvPr id="4" name="Rectangle: Rounded Corners 3">
            <a:extLst>
              <a:ext uri="{FF2B5EF4-FFF2-40B4-BE49-F238E27FC236}">
                <a16:creationId xmlns:a16="http://schemas.microsoft.com/office/drawing/2014/main" id="{CA5FA011-6599-DE0B-32B4-440DD76DC93C}"/>
              </a:ext>
            </a:extLst>
          </p:cNvPr>
          <p:cNvSpPr/>
          <p:nvPr/>
        </p:nvSpPr>
        <p:spPr>
          <a:xfrm>
            <a:off x="244630" y="1457325"/>
            <a:ext cx="11702740" cy="1368445"/>
          </a:xfrm>
          <a:prstGeom prst="roundRect">
            <a:avLst>
              <a:gd name="adj" fmla="val 520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lvl="0">
              <a:spcAft>
                <a:spcPts val="600"/>
              </a:spcAft>
              <a:defRPr/>
            </a:pPr>
            <a:r>
              <a:rPr lang="en-US" sz="2800" dirty="0">
                <a:solidFill>
                  <a:srgbClr val="F0861B"/>
                </a:solidFill>
                <a:latin typeface="+mj-lt"/>
              </a:rPr>
              <a:t>Skills Builder</a:t>
            </a:r>
            <a:endParaRPr lang="en-US" sz="2400" dirty="0">
              <a:solidFill>
                <a:srgbClr val="F0861B"/>
              </a:solidFill>
              <a:latin typeface="+mj-lt"/>
            </a:endParaRPr>
          </a:p>
          <a:p>
            <a:pPr lvl="0">
              <a:spcAft>
                <a:spcPts val="600"/>
              </a:spcAft>
              <a:defRPr/>
            </a:pPr>
            <a:r>
              <a:rPr lang="en-GB" sz="1600" dirty="0">
                <a:solidFill>
                  <a:schemeClr val="bg1"/>
                </a:solidFill>
              </a:rPr>
              <a:t>The Skills Builder Partnership works to ensure that one day everyone builds the essential skills to thrive. The 8 </a:t>
            </a:r>
            <a:r>
              <a:rPr lang="en-GB" sz="1600" b="1" dirty="0">
                <a:solidFill>
                  <a:schemeClr val="bg1"/>
                </a:solidFill>
              </a:rPr>
              <a:t>essential skills</a:t>
            </a:r>
            <a:r>
              <a:rPr lang="en-GB" sz="1600" dirty="0">
                <a:solidFill>
                  <a:schemeClr val="bg1"/>
                </a:solidFill>
              </a:rPr>
              <a:t> can be found below, with the appropriate Skills Builder steps you will be working towards while completing this activity.</a:t>
            </a:r>
            <a:endParaRPr lang="en-US" sz="2800" dirty="0">
              <a:solidFill>
                <a:srgbClr val="FE8E1D"/>
              </a:solidFill>
              <a:latin typeface="+mj-lt"/>
            </a:endParaRPr>
          </a:p>
        </p:txBody>
      </p:sp>
      <p:sp>
        <p:nvSpPr>
          <p:cNvPr id="15" name="Rectangle: Rounded Corners 9">
            <a:extLst>
              <a:ext uri="{FF2B5EF4-FFF2-40B4-BE49-F238E27FC236}">
                <a16:creationId xmlns:a16="http://schemas.microsoft.com/office/drawing/2014/main" id="{C408867F-059B-D84E-6FA0-061E2059AFAC}"/>
              </a:ext>
            </a:extLst>
          </p:cNvPr>
          <p:cNvSpPr/>
          <p:nvPr/>
        </p:nvSpPr>
        <p:spPr>
          <a:xfrm>
            <a:off x="228713" y="4658279"/>
            <a:ext cx="1252537" cy="1891747"/>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2:</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listen to others and can ask questions if I don’t understand</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Rectangle: Rounded Corners 9">
            <a:extLst>
              <a:ext uri="{FF2B5EF4-FFF2-40B4-BE49-F238E27FC236}">
                <a16:creationId xmlns:a16="http://schemas.microsoft.com/office/drawing/2014/main" id="{E3FB7028-6600-DE1D-AA80-5FE3E6748408}"/>
              </a:ext>
            </a:extLst>
          </p:cNvPr>
          <p:cNvSpPr/>
          <p:nvPr/>
        </p:nvSpPr>
        <p:spPr>
          <a:xfrm>
            <a:off x="1725250" y="4658280"/>
            <a:ext cx="1252537" cy="1891746"/>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3:</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speak effectively by making points in a logical order</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17" name="Rectangle: Rounded Corners 9">
            <a:extLst>
              <a:ext uri="{FF2B5EF4-FFF2-40B4-BE49-F238E27FC236}">
                <a16:creationId xmlns:a16="http://schemas.microsoft.com/office/drawing/2014/main" id="{0F7F2067-0A6F-FECC-0BD7-325B0747D8A4}"/>
              </a:ext>
            </a:extLst>
          </p:cNvPr>
          <p:cNvSpPr/>
          <p:nvPr/>
        </p:nvSpPr>
        <p:spPr>
          <a:xfrm>
            <a:off x="3221787" y="4658280"/>
            <a:ext cx="1252537" cy="1891745"/>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2:</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complete tasks by explaining problems to someone for advice if I need</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18" name="Rectangle: Rounded Corners 9">
            <a:extLst>
              <a:ext uri="{FF2B5EF4-FFF2-40B4-BE49-F238E27FC236}">
                <a16:creationId xmlns:a16="http://schemas.microsoft.com/office/drawing/2014/main" id="{4EDF5864-9E52-9C9A-7702-CCBD95615FF1}"/>
              </a:ext>
            </a:extLst>
          </p:cNvPr>
          <p:cNvSpPr/>
          <p:nvPr/>
        </p:nvSpPr>
        <p:spPr>
          <a:xfrm>
            <a:off x="4722286" y="4658280"/>
            <a:ext cx="1252537" cy="1891746"/>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4:</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generate ideas to improve something </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19" name="Rectangle: Rounded Corners 9">
            <a:extLst>
              <a:ext uri="{FF2B5EF4-FFF2-40B4-BE49-F238E27FC236}">
                <a16:creationId xmlns:a16="http://schemas.microsoft.com/office/drawing/2014/main" id="{EFBA7D3F-C3C7-FFF6-CF4F-A28C77299B9C}"/>
              </a:ext>
            </a:extLst>
          </p:cNvPr>
          <p:cNvSpPr/>
          <p:nvPr/>
        </p:nvSpPr>
        <p:spPr>
          <a:xfrm>
            <a:off x="6222785" y="4658279"/>
            <a:ext cx="1252537" cy="1891747"/>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3:</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keep trying and stay calm when something goes wrong</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20" name="Rectangle: Rounded Corners 9">
            <a:extLst>
              <a:ext uri="{FF2B5EF4-FFF2-40B4-BE49-F238E27FC236}">
                <a16:creationId xmlns:a16="http://schemas.microsoft.com/office/drawing/2014/main" id="{5520B0E0-F84C-515A-0259-59B463E69023}"/>
              </a:ext>
            </a:extLst>
          </p:cNvPr>
          <p:cNvSpPr/>
          <p:nvPr/>
        </p:nvSpPr>
        <p:spPr>
          <a:xfrm>
            <a:off x="7723284" y="4658279"/>
            <a:ext cx="1252537" cy="1891747"/>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3:</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work with pride when I am being successful </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21" name="Rectangle: Rounded Corners 9">
            <a:extLst>
              <a:ext uri="{FF2B5EF4-FFF2-40B4-BE49-F238E27FC236}">
                <a16:creationId xmlns:a16="http://schemas.microsoft.com/office/drawing/2014/main" id="{E32359D0-7917-1C2E-58E5-83401BDEA8B9}"/>
              </a:ext>
            </a:extLst>
          </p:cNvPr>
          <p:cNvSpPr/>
          <p:nvPr/>
        </p:nvSpPr>
        <p:spPr>
          <a:xfrm>
            <a:off x="9219821" y="4658279"/>
            <a:ext cx="1252537" cy="1891747"/>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2:</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know how to recognise others’ feelings about something</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22" name="Rectangle: Rounded Corners 9">
            <a:extLst>
              <a:ext uri="{FF2B5EF4-FFF2-40B4-BE49-F238E27FC236}">
                <a16:creationId xmlns:a16="http://schemas.microsoft.com/office/drawing/2014/main" id="{4BF66D02-FAB7-6976-2A49-3DA386F6CF37}"/>
              </a:ext>
            </a:extLst>
          </p:cNvPr>
          <p:cNvSpPr/>
          <p:nvPr/>
        </p:nvSpPr>
        <p:spPr>
          <a:xfrm>
            <a:off x="10716358" y="4658279"/>
            <a:ext cx="1252537" cy="1891747"/>
          </a:xfrm>
          <a:prstGeom prst="roundRect">
            <a:avLst>
              <a:gd name="adj" fmla="val 760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marL="0" marR="0" lvl="0" indent="0" algn="l" defTabSz="914400" rtl="0" eaLnBrk="1" fontAlgn="auto" latinLnBrk="0" hangingPunct="1">
              <a:lnSpc>
                <a:spcPct val="150000"/>
              </a:lnSpc>
              <a:spcBef>
                <a:spcPts val="0"/>
              </a:spcBef>
              <a:spcAft>
                <a:spcPts val="400"/>
              </a:spcAft>
              <a:buClrTx/>
              <a:buSzTx/>
              <a:buFontTx/>
              <a:buNone/>
              <a:tabLst/>
              <a:defRPr/>
            </a:pPr>
            <a:r>
              <a:rPr lang="en-GB" sz="1200" dirty="0">
                <a:solidFill>
                  <a:srgbClr val="00A7B5"/>
                </a:solidFill>
                <a:latin typeface="Arial"/>
              </a:rPr>
              <a:t>Step 3:</a:t>
            </a:r>
          </a:p>
          <a:p>
            <a:pPr marL="0" marR="0" lvl="0" indent="0" algn="l" defTabSz="914400" rtl="0" eaLnBrk="1" fontAlgn="auto" latinLnBrk="0" hangingPunct="1">
              <a:spcBef>
                <a:spcPts val="0"/>
              </a:spcBef>
              <a:spcAft>
                <a:spcPts val="400"/>
              </a:spcAft>
              <a:buClrTx/>
              <a:buSzTx/>
              <a:buFontTx/>
              <a:buNone/>
              <a:tabLst/>
              <a:defRPr/>
            </a:pPr>
            <a:r>
              <a:rPr lang="en-GB" sz="1200" dirty="0">
                <a:solidFill>
                  <a:schemeClr val="bg1"/>
                </a:solidFill>
                <a:latin typeface="Arial"/>
              </a:rPr>
              <a:t>I work well with others by taking </a:t>
            </a:r>
            <a:r>
              <a:rPr lang="en-GB" sz="1100" dirty="0">
                <a:solidFill>
                  <a:schemeClr val="bg1"/>
                </a:solidFill>
                <a:latin typeface="Arial"/>
              </a:rPr>
              <a:t>responsibility</a:t>
            </a:r>
            <a:r>
              <a:rPr lang="en-GB" sz="1200" dirty="0">
                <a:solidFill>
                  <a:schemeClr val="bg1"/>
                </a:solidFill>
                <a:latin typeface="Arial"/>
              </a:rPr>
              <a:t> for completing my tasks</a:t>
            </a: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p:txBody>
      </p:sp>
      <p:pic>
        <p:nvPicPr>
          <p:cNvPr id="5" name="Picture 4">
            <a:extLst>
              <a:ext uri="{FF2B5EF4-FFF2-40B4-BE49-F238E27FC236}">
                <a16:creationId xmlns:a16="http://schemas.microsoft.com/office/drawing/2014/main" id="{D862F650-E89E-72E3-C48F-CE11122809D9}"/>
              </a:ext>
            </a:extLst>
          </p:cNvPr>
          <p:cNvPicPr>
            <a:picLocks noChangeAspect="1"/>
          </p:cNvPicPr>
          <p:nvPr/>
        </p:nvPicPr>
        <p:blipFill>
          <a:blip r:embed="rId3"/>
          <a:stretch>
            <a:fillRect/>
          </a:stretch>
        </p:blipFill>
        <p:spPr>
          <a:xfrm>
            <a:off x="-198982" y="2808976"/>
            <a:ext cx="2107926" cy="2107926"/>
          </a:xfrm>
          <a:prstGeom prst="rect">
            <a:avLst/>
          </a:prstGeom>
        </p:spPr>
      </p:pic>
      <p:pic>
        <p:nvPicPr>
          <p:cNvPr id="7" name="Picture 6">
            <a:extLst>
              <a:ext uri="{FF2B5EF4-FFF2-40B4-BE49-F238E27FC236}">
                <a16:creationId xmlns:a16="http://schemas.microsoft.com/office/drawing/2014/main" id="{585C1495-39E7-A565-58C3-8FA055ED38CE}"/>
              </a:ext>
            </a:extLst>
          </p:cNvPr>
          <p:cNvPicPr>
            <a:picLocks noChangeAspect="1"/>
          </p:cNvPicPr>
          <p:nvPr/>
        </p:nvPicPr>
        <p:blipFill>
          <a:blip r:embed="rId4"/>
          <a:stretch>
            <a:fillRect/>
          </a:stretch>
        </p:blipFill>
        <p:spPr>
          <a:xfrm>
            <a:off x="1301517" y="2808976"/>
            <a:ext cx="2100002" cy="2107926"/>
          </a:xfrm>
          <a:prstGeom prst="rect">
            <a:avLst/>
          </a:prstGeom>
        </p:spPr>
      </p:pic>
      <p:pic>
        <p:nvPicPr>
          <p:cNvPr id="9" name="Picture 8">
            <a:extLst>
              <a:ext uri="{FF2B5EF4-FFF2-40B4-BE49-F238E27FC236}">
                <a16:creationId xmlns:a16="http://schemas.microsoft.com/office/drawing/2014/main" id="{0F05C318-4797-11E4-27B2-31FDF29D758E}"/>
              </a:ext>
            </a:extLst>
          </p:cNvPr>
          <p:cNvPicPr>
            <a:picLocks noChangeAspect="1"/>
          </p:cNvPicPr>
          <p:nvPr/>
        </p:nvPicPr>
        <p:blipFill>
          <a:blip r:embed="rId5"/>
          <a:stretch>
            <a:fillRect/>
          </a:stretch>
        </p:blipFill>
        <p:spPr>
          <a:xfrm>
            <a:off x="2794092" y="2808976"/>
            <a:ext cx="2107926" cy="2107926"/>
          </a:xfrm>
          <a:prstGeom prst="rect">
            <a:avLst/>
          </a:prstGeom>
        </p:spPr>
      </p:pic>
      <p:pic>
        <p:nvPicPr>
          <p:cNvPr id="11" name="Picture 10">
            <a:extLst>
              <a:ext uri="{FF2B5EF4-FFF2-40B4-BE49-F238E27FC236}">
                <a16:creationId xmlns:a16="http://schemas.microsoft.com/office/drawing/2014/main" id="{E7424C82-8ED8-29E0-9262-6056A609365E}"/>
              </a:ext>
            </a:extLst>
          </p:cNvPr>
          <p:cNvPicPr>
            <a:picLocks noChangeAspect="1"/>
          </p:cNvPicPr>
          <p:nvPr/>
        </p:nvPicPr>
        <p:blipFill>
          <a:blip r:embed="rId6"/>
          <a:stretch>
            <a:fillRect/>
          </a:stretch>
        </p:blipFill>
        <p:spPr>
          <a:xfrm>
            <a:off x="4294591" y="2808976"/>
            <a:ext cx="2107926" cy="2107926"/>
          </a:xfrm>
          <a:prstGeom prst="rect">
            <a:avLst/>
          </a:prstGeom>
        </p:spPr>
      </p:pic>
      <p:pic>
        <p:nvPicPr>
          <p:cNvPr id="14" name="Picture 13">
            <a:extLst>
              <a:ext uri="{FF2B5EF4-FFF2-40B4-BE49-F238E27FC236}">
                <a16:creationId xmlns:a16="http://schemas.microsoft.com/office/drawing/2014/main" id="{75B8870E-282B-E990-21F0-EB8E8CFBAA84}"/>
              </a:ext>
            </a:extLst>
          </p:cNvPr>
          <p:cNvPicPr>
            <a:picLocks noChangeAspect="1"/>
          </p:cNvPicPr>
          <p:nvPr/>
        </p:nvPicPr>
        <p:blipFill>
          <a:blip r:embed="rId7"/>
          <a:stretch>
            <a:fillRect/>
          </a:stretch>
        </p:blipFill>
        <p:spPr>
          <a:xfrm>
            <a:off x="5795090" y="2808976"/>
            <a:ext cx="2107926" cy="2107926"/>
          </a:xfrm>
          <a:prstGeom prst="rect">
            <a:avLst/>
          </a:prstGeom>
        </p:spPr>
      </p:pic>
      <p:pic>
        <p:nvPicPr>
          <p:cNvPr id="25" name="Picture 24">
            <a:extLst>
              <a:ext uri="{FF2B5EF4-FFF2-40B4-BE49-F238E27FC236}">
                <a16:creationId xmlns:a16="http://schemas.microsoft.com/office/drawing/2014/main" id="{E19785D8-773C-FCE9-1B90-E9F4F4CC6D21}"/>
              </a:ext>
            </a:extLst>
          </p:cNvPr>
          <p:cNvPicPr>
            <a:picLocks noChangeAspect="1"/>
          </p:cNvPicPr>
          <p:nvPr/>
        </p:nvPicPr>
        <p:blipFill>
          <a:blip r:embed="rId8"/>
          <a:stretch>
            <a:fillRect/>
          </a:stretch>
        </p:blipFill>
        <p:spPr>
          <a:xfrm>
            <a:off x="7295589" y="2808976"/>
            <a:ext cx="2107926" cy="2107926"/>
          </a:xfrm>
          <a:prstGeom prst="rect">
            <a:avLst/>
          </a:prstGeom>
        </p:spPr>
      </p:pic>
      <p:pic>
        <p:nvPicPr>
          <p:cNvPr id="27" name="Picture 26">
            <a:extLst>
              <a:ext uri="{FF2B5EF4-FFF2-40B4-BE49-F238E27FC236}">
                <a16:creationId xmlns:a16="http://schemas.microsoft.com/office/drawing/2014/main" id="{81C92737-C019-D3A9-CF9F-F669810C9365}"/>
              </a:ext>
            </a:extLst>
          </p:cNvPr>
          <p:cNvPicPr>
            <a:picLocks noChangeAspect="1"/>
          </p:cNvPicPr>
          <p:nvPr/>
        </p:nvPicPr>
        <p:blipFill>
          <a:blip r:embed="rId9"/>
          <a:stretch>
            <a:fillRect/>
          </a:stretch>
        </p:blipFill>
        <p:spPr>
          <a:xfrm>
            <a:off x="8796088" y="2808976"/>
            <a:ext cx="2100002" cy="2107926"/>
          </a:xfrm>
          <a:prstGeom prst="rect">
            <a:avLst/>
          </a:prstGeom>
        </p:spPr>
      </p:pic>
      <p:pic>
        <p:nvPicPr>
          <p:cNvPr id="29" name="Picture 28">
            <a:extLst>
              <a:ext uri="{FF2B5EF4-FFF2-40B4-BE49-F238E27FC236}">
                <a16:creationId xmlns:a16="http://schemas.microsoft.com/office/drawing/2014/main" id="{70E0C43B-CEA9-D82F-2A45-D7E1321F0166}"/>
              </a:ext>
            </a:extLst>
          </p:cNvPr>
          <p:cNvPicPr>
            <a:picLocks noChangeAspect="1"/>
          </p:cNvPicPr>
          <p:nvPr/>
        </p:nvPicPr>
        <p:blipFill>
          <a:blip r:embed="rId10"/>
          <a:stretch>
            <a:fillRect/>
          </a:stretch>
        </p:blipFill>
        <p:spPr>
          <a:xfrm>
            <a:off x="10288663" y="2808976"/>
            <a:ext cx="2107926" cy="2107926"/>
          </a:xfrm>
          <a:prstGeom prst="rect">
            <a:avLst/>
          </a:prstGeom>
        </p:spPr>
      </p:pic>
      <p:grpSp>
        <p:nvGrpSpPr>
          <p:cNvPr id="8" name="Group 7">
            <a:extLst>
              <a:ext uri="{FF2B5EF4-FFF2-40B4-BE49-F238E27FC236}">
                <a16:creationId xmlns:a16="http://schemas.microsoft.com/office/drawing/2014/main" id="{D1A64DB2-907B-E91A-7614-A52565F52172}"/>
              </a:ext>
            </a:extLst>
          </p:cNvPr>
          <p:cNvGrpSpPr/>
          <p:nvPr/>
        </p:nvGrpSpPr>
        <p:grpSpPr>
          <a:xfrm>
            <a:off x="8316693" y="238012"/>
            <a:ext cx="1928193" cy="664958"/>
            <a:chOff x="7383882" y="238012"/>
            <a:chExt cx="1928193" cy="664958"/>
          </a:xfrm>
        </p:grpSpPr>
        <p:sp>
          <p:nvSpPr>
            <p:cNvPr id="10" name="Rectangle 9">
              <a:extLst>
                <a:ext uri="{FF2B5EF4-FFF2-40B4-BE49-F238E27FC236}">
                  <a16:creationId xmlns:a16="http://schemas.microsoft.com/office/drawing/2014/main" id="{15C8534D-9A97-9B19-03AD-05A6F99372F3}"/>
                </a:ext>
              </a:extLst>
            </p:cNvPr>
            <p:cNvSpPr/>
            <p:nvPr/>
          </p:nvSpPr>
          <p:spPr>
            <a:xfrm>
              <a:off x="7383882" y="238012"/>
              <a:ext cx="1928193" cy="664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11"/>
              <a:extLst>
                <a:ext uri="{FF2B5EF4-FFF2-40B4-BE49-F238E27FC236}">
                  <a16:creationId xmlns:a16="http://schemas.microsoft.com/office/drawing/2014/main" id="{B8FD5FF5-ED06-67B7-C3C2-6F1689358F2A}"/>
                </a:ext>
              </a:extLst>
            </p:cNvPr>
            <p:cNvPicPr>
              <a:picLocks noChangeAspect="1"/>
            </p:cNvPicPr>
            <p:nvPr/>
          </p:nvPicPr>
          <p:blipFill>
            <a:blip r:embed="rId12"/>
            <a:stretch>
              <a:fillRect/>
            </a:stretch>
          </p:blipFill>
          <p:spPr>
            <a:xfrm>
              <a:off x="7526464" y="359385"/>
              <a:ext cx="1620169" cy="442230"/>
            </a:xfrm>
            <a:prstGeom prst="rect">
              <a:avLst/>
            </a:prstGeom>
            <a:solidFill>
              <a:schemeClr val="tx1"/>
            </a:solidFill>
          </p:spPr>
        </p:pic>
      </p:grpSp>
    </p:spTree>
    <p:extLst>
      <p:ext uri="{BB962C8B-B14F-4D97-AF65-F5344CB8AC3E}">
        <p14:creationId xmlns:p14="http://schemas.microsoft.com/office/powerpoint/2010/main" val="1965106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1000"/>
                                        <p:tgtEl>
                                          <p:spTgt spid="22"/>
                                        </p:tgtEl>
                                      </p:cBhvr>
                                    </p:animEffect>
                                    <p:anim calcmode="lin" valueType="num">
                                      <p:cBhvr>
                                        <p:cTn id="97" dur="1000" fill="hold"/>
                                        <p:tgtEl>
                                          <p:spTgt spid="22"/>
                                        </p:tgtEl>
                                        <p:attrNameLst>
                                          <p:attrName>ppt_x</p:attrName>
                                        </p:attrNameLst>
                                      </p:cBhvr>
                                      <p:tavLst>
                                        <p:tav tm="0">
                                          <p:val>
                                            <p:strVal val="#ppt_x"/>
                                          </p:val>
                                        </p:tav>
                                        <p:tav tm="100000">
                                          <p:val>
                                            <p:strVal val="#ppt_x"/>
                                          </p:val>
                                        </p:tav>
                                      </p:tavLst>
                                    </p:anim>
                                    <p:anim calcmode="lin" valueType="num">
                                      <p:cBhvr>
                                        <p:cTn id="9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5B1D1-8A1D-4D49-9D53-416607452C75}"/>
              </a:ext>
            </a:extLst>
          </p:cNvPr>
          <p:cNvSpPr>
            <a:spLocks noGrp="1"/>
          </p:cNvSpPr>
          <p:nvPr>
            <p:ph type="title"/>
          </p:nvPr>
        </p:nvSpPr>
        <p:spPr/>
        <p:txBody>
          <a:bodyPr/>
          <a:lstStyle/>
          <a:p>
            <a:r>
              <a:rPr lang="en-GB" dirty="0"/>
              <a:t>First choose roles</a:t>
            </a:r>
          </a:p>
        </p:txBody>
      </p:sp>
      <p:sp>
        <p:nvSpPr>
          <p:cNvPr id="5" name="Rectangle: Rounded Corners 4">
            <a:extLst>
              <a:ext uri="{FF2B5EF4-FFF2-40B4-BE49-F238E27FC236}">
                <a16:creationId xmlns:a16="http://schemas.microsoft.com/office/drawing/2014/main" id="{55B38715-44F1-4649-ADE1-DDC5007E202D}"/>
              </a:ext>
            </a:extLst>
          </p:cNvPr>
          <p:cNvSpPr/>
          <p:nvPr/>
        </p:nvSpPr>
        <p:spPr>
          <a:xfrm>
            <a:off x="5391150" y="1656198"/>
            <a:ext cx="6328776" cy="1115999"/>
          </a:xfrm>
          <a:prstGeom prst="roundRect">
            <a:avLst>
              <a:gd name="adj" fmla="val 629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nchorCtr="0"/>
          <a:lstStyle/>
          <a:p>
            <a:pPr lvl="0">
              <a:defRPr/>
            </a:pPr>
            <a:r>
              <a:rPr lang="en-GB" sz="2200" b="1" dirty="0">
                <a:solidFill>
                  <a:srgbClr val="F0861B"/>
                </a:solidFill>
                <a:latin typeface="Arial" panose="020B0604020202020204" pitchFamily="34" charset="0"/>
                <a:ea typeface="Times New Roman" panose="02020603050405020304" pitchFamily="18" charset="0"/>
              </a:rPr>
              <a:t>Designer</a:t>
            </a:r>
            <a:r>
              <a:rPr lang="en-GB" sz="2200" dirty="0">
                <a:solidFill>
                  <a:srgbClr val="F0861B"/>
                </a:solidFill>
                <a:latin typeface="Arial" panose="020B0604020202020204" pitchFamily="34" charset="0"/>
                <a:ea typeface="Times New Roman" panose="02020603050405020304" pitchFamily="18" charset="0"/>
              </a:rPr>
              <a:t> places the items on the grid and plans the route the robot will take to get to them</a:t>
            </a:r>
            <a:endParaRPr kumimoji="0" lang="en-GB" sz="22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endParaRPr>
          </a:p>
        </p:txBody>
      </p:sp>
      <p:sp>
        <p:nvSpPr>
          <p:cNvPr id="9" name="Rectangle: Rounded Corners 8">
            <a:extLst>
              <a:ext uri="{FF2B5EF4-FFF2-40B4-BE49-F238E27FC236}">
                <a16:creationId xmlns:a16="http://schemas.microsoft.com/office/drawing/2014/main" id="{EE1B4BED-297E-4529-83F2-1AFA2BE4DEB1}"/>
              </a:ext>
            </a:extLst>
          </p:cNvPr>
          <p:cNvSpPr/>
          <p:nvPr/>
        </p:nvSpPr>
        <p:spPr>
          <a:xfrm>
            <a:off x="5391150" y="3131995"/>
            <a:ext cx="6328776" cy="1070681"/>
          </a:xfrm>
          <a:prstGeom prst="roundRect">
            <a:avLst>
              <a:gd name="adj" fmla="val 629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rgbClr val="F0861B"/>
                </a:solidFill>
                <a:latin typeface="Arial" panose="020B0604020202020204" pitchFamily="34" charset="0"/>
                <a:ea typeface="Times New Roman" panose="02020603050405020304" pitchFamily="18" charset="0"/>
              </a:rPr>
              <a:t>Writer</a:t>
            </a:r>
            <a:r>
              <a:rPr lang="en-GB" sz="2200" dirty="0">
                <a:solidFill>
                  <a:srgbClr val="F0861B"/>
                </a:solidFill>
                <a:latin typeface="Arial" panose="020B0604020202020204" pitchFamily="34" charset="0"/>
                <a:ea typeface="Times New Roman" panose="02020603050405020304" pitchFamily="18" charset="0"/>
              </a:rPr>
              <a:t> r</a:t>
            </a:r>
            <a:r>
              <a:rPr kumimoji="0" lang="en-GB" sz="2200" b="0" i="0" u="none" strike="noStrike" kern="1200" cap="none" spc="0" normalizeH="0" baseline="0" noProof="0" dirty="0" err="1">
                <a:ln>
                  <a:noFill/>
                </a:ln>
                <a:solidFill>
                  <a:srgbClr val="F0861B"/>
                </a:solidFill>
                <a:effectLst/>
                <a:uLnTx/>
                <a:uFillTx/>
                <a:latin typeface="Arial" panose="020B0604020202020204" pitchFamily="34" charset="0"/>
                <a:ea typeface="Times New Roman" panose="02020603050405020304" pitchFamily="18" charset="0"/>
                <a:cs typeface="+mn-cs"/>
              </a:rPr>
              <a:t>ecords</a:t>
            </a:r>
            <a:r>
              <a:rPr kumimoji="0" lang="en-GB" sz="22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rPr>
              <a:t> the steps with a whiteboard and pen /</a:t>
            </a:r>
            <a:r>
              <a:rPr lang="en-GB" sz="2200" dirty="0">
                <a:solidFill>
                  <a:srgbClr val="F0861B"/>
                </a:solidFill>
                <a:latin typeface="Arial" panose="020B0604020202020204" pitchFamily="34" charset="0"/>
                <a:ea typeface="Times New Roman" panose="02020603050405020304" pitchFamily="18" charset="0"/>
              </a:rPr>
              <a:t> </a:t>
            </a:r>
            <a:r>
              <a:rPr kumimoji="0" lang="en-GB" sz="22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rPr>
              <a:t>piece of paper and pencil</a:t>
            </a:r>
          </a:p>
        </p:txBody>
      </p:sp>
      <p:sp>
        <p:nvSpPr>
          <p:cNvPr id="12" name="Rectangle: Rounded Corners 11">
            <a:extLst>
              <a:ext uri="{FF2B5EF4-FFF2-40B4-BE49-F238E27FC236}">
                <a16:creationId xmlns:a16="http://schemas.microsoft.com/office/drawing/2014/main" id="{E5B0BBC4-090E-49FB-BDFF-18BC850EC4FC}"/>
              </a:ext>
            </a:extLst>
          </p:cNvPr>
          <p:cNvSpPr/>
          <p:nvPr/>
        </p:nvSpPr>
        <p:spPr>
          <a:xfrm>
            <a:off x="5391150" y="4562474"/>
            <a:ext cx="6328776" cy="1040071"/>
          </a:xfrm>
          <a:prstGeom prst="roundRect">
            <a:avLst>
              <a:gd name="adj" fmla="val 629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rPr>
              <a:t>Tester</a:t>
            </a:r>
            <a:r>
              <a:rPr kumimoji="0" lang="en-GB" sz="22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rPr>
              <a:t> takes the whiteboard and </a:t>
            </a:r>
            <a:r>
              <a:rPr lang="en-GB" sz="2200">
                <a:solidFill>
                  <a:srgbClr val="F0861B"/>
                </a:solidFill>
                <a:latin typeface="Arial" panose="020B0604020202020204" pitchFamily="34" charset="0"/>
                <a:ea typeface="Times New Roman" panose="02020603050405020304" pitchFamily="18" charset="0"/>
              </a:rPr>
              <a:t>follows the instructions that are written down</a:t>
            </a:r>
            <a:endParaRPr kumimoji="0" lang="en-GB" sz="2200" b="0" i="0" u="none" strike="noStrike" kern="1200" cap="none" spc="0" normalizeH="0" baseline="0" noProof="0" dirty="0">
              <a:ln>
                <a:noFill/>
              </a:ln>
              <a:solidFill>
                <a:srgbClr val="F0861B"/>
              </a:solidFill>
              <a:effectLst/>
              <a:uLnTx/>
              <a:uFillTx/>
              <a:latin typeface="Arial" panose="020B0604020202020204" pitchFamily="34" charset="0"/>
              <a:ea typeface="Times New Roman" panose="02020603050405020304" pitchFamily="18" charset="0"/>
              <a:cs typeface="+mn-cs"/>
            </a:endParaRPr>
          </a:p>
        </p:txBody>
      </p:sp>
      <p:pic>
        <p:nvPicPr>
          <p:cNvPr id="10" name="8BB22FDF-08E0-4B0D-8FC2-69F3E16E5090">
            <a:extLst>
              <a:ext uri="{FF2B5EF4-FFF2-40B4-BE49-F238E27FC236}">
                <a16:creationId xmlns:a16="http://schemas.microsoft.com/office/drawing/2014/main" id="{B50E2886-6B2F-5B4E-929D-4F2F20FB9E0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33071" y="1656197"/>
            <a:ext cx="1116000"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CA98983-7CEA-4744-894E-B11A318A7E16}"/>
              </a:ext>
            </a:extLst>
          </p:cNvPr>
          <p:cNvSpPr txBox="1"/>
          <p:nvPr/>
        </p:nvSpPr>
        <p:spPr>
          <a:xfrm>
            <a:off x="1845733" y="1860254"/>
            <a:ext cx="4064000" cy="707886"/>
          </a:xfrm>
          <a:prstGeom prst="rect">
            <a:avLst/>
          </a:prstGeom>
          <a:noFill/>
        </p:spPr>
        <p:txBody>
          <a:bodyPr wrap="square" rtlCol="0">
            <a:spAutoFit/>
          </a:bodyPr>
          <a:lstStyle/>
          <a:p>
            <a:pPr algn="l"/>
            <a:r>
              <a:rPr lang="en-US" sz="4000" dirty="0">
                <a:solidFill>
                  <a:schemeClr val="bg2"/>
                </a:solidFill>
                <a:latin typeface="+mj-lt"/>
              </a:rPr>
              <a:t>Designer</a:t>
            </a:r>
          </a:p>
        </p:txBody>
      </p:sp>
      <p:pic>
        <p:nvPicPr>
          <p:cNvPr id="14" name="1E7F150D-37CE-4966-B718-44E370EFE432">
            <a:extLst>
              <a:ext uri="{FF2B5EF4-FFF2-40B4-BE49-F238E27FC236}">
                <a16:creationId xmlns:a16="http://schemas.microsoft.com/office/drawing/2014/main" id="{556283EB-3FA7-C14E-A7F7-62416B85B84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433071" y="3090353"/>
            <a:ext cx="1116000"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C475C9E-CAEE-1D40-85B9-370AB1566E59}"/>
              </a:ext>
            </a:extLst>
          </p:cNvPr>
          <p:cNvSpPr txBox="1"/>
          <p:nvPr/>
        </p:nvSpPr>
        <p:spPr>
          <a:xfrm>
            <a:off x="1845733" y="3294410"/>
            <a:ext cx="3928533" cy="707886"/>
          </a:xfrm>
          <a:prstGeom prst="rect">
            <a:avLst/>
          </a:prstGeom>
          <a:noFill/>
        </p:spPr>
        <p:txBody>
          <a:bodyPr wrap="square" rtlCol="0">
            <a:spAutoFit/>
          </a:bodyPr>
          <a:lstStyle/>
          <a:p>
            <a:pPr algn="l"/>
            <a:r>
              <a:rPr lang="en-US" sz="4000" dirty="0">
                <a:solidFill>
                  <a:schemeClr val="bg2"/>
                </a:solidFill>
                <a:latin typeface="+mj-lt"/>
              </a:rPr>
              <a:t>Writer</a:t>
            </a:r>
          </a:p>
        </p:txBody>
      </p:sp>
      <p:sp>
        <p:nvSpPr>
          <p:cNvPr id="18" name="TextBox 17">
            <a:extLst>
              <a:ext uri="{FF2B5EF4-FFF2-40B4-BE49-F238E27FC236}">
                <a16:creationId xmlns:a16="http://schemas.microsoft.com/office/drawing/2014/main" id="{1116F133-C5A9-8747-AA2B-39068A447EF1}"/>
              </a:ext>
            </a:extLst>
          </p:cNvPr>
          <p:cNvSpPr txBox="1"/>
          <p:nvPr/>
        </p:nvSpPr>
        <p:spPr>
          <a:xfrm>
            <a:off x="1845733" y="4728566"/>
            <a:ext cx="4064000" cy="707886"/>
          </a:xfrm>
          <a:prstGeom prst="rect">
            <a:avLst/>
          </a:prstGeom>
          <a:noFill/>
        </p:spPr>
        <p:txBody>
          <a:bodyPr wrap="square" rtlCol="0">
            <a:spAutoFit/>
          </a:bodyPr>
          <a:lstStyle/>
          <a:p>
            <a:pPr algn="l"/>
            <a:r>
              <a:rPr lang="en-US" sz="4000" dirty="0">
                <a:solidFill>
                  <a:schemeClr val="bg2"/>
                </a:solidFill>
                <a:latin typeface="+mj-lt"/>
              </a:rPr>
              <a:t>Tester</a:t>
            </a:r>
          </a:p>
        </p:txBody>
      </p:sp>
      <p:sp>
        <p:nvSpPr>
          <p:cNvPr id="15" name="Rectangle: Rounded Corners 4">
            <a:extLst>
              <a:ext uri="{FF2B5EF4-FFF2-40B4-BE49-F238E27FC236}">
                <a16:creationId xmlns:a16="http://schemas.microsoft.com/office/drawing/2014/main" id="{8110C0E9-D711-2541-8DA3-57544997E914}"/>
              </a:ext>
            </a:extLst>
          </p:cNvPr>
          <p:cNvSpPr/>
          <p:nvPr/>
        </p:nvSpPr>
        <p:spPr>
          <a:xfrm>
            <a:off x="368207" y="5893469"/>
            <a:ext cx="11351719" cy="7611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70">
                <a:latin typeface="+mj-lt"/>
              </a:rPr>
              <a:t>       </a:t>
            </a:r>
            <a:r>
              <a:rPr lang="en-GB" sz="2200">
                <a:latin typeface="+mj-lt"/>
              </a:rPr>
              <a:t>How </a:t>
            </a:r>
            <a:r>
              <a:rPr lang="en-GB" sz="2200" dirty="0">
                <a:latin typeface="+mj-lt"/>
              </a:rPr>
              <a:t>about swapping roles as you go, so that everyone has a turn?</a:t>
            </a:r>
          </a:p>
        </p:txBody>
      </p:sp>
      <p:sp>
        <p:nvSpPr>
          <p:cNvPr id="2" name="AutoShape 2">
            <a:extLst>
              <a:ext uri="{FF2B5EF4-FFF2-40B4-BE49-F238E27FC236}">
                <a16:creationId xmlns:a16="http://schemas.microsoft.com/office/drawing/2014/main" id="{2E1BE2DC-BED4-A64E-A6E3-B435E60BB5BB}"/>
              </a:ext>
            </a:extLst>
          </p:cNvPr>
          <p:cNvSpPr>
            <a:spLocks noChangeAspect="1" noChangeArrowheads="1"/>
          </p:cNvSpPr>
          <p:nvPr/>
        </p:nvSpPr>
        <p:spPr bwMode="auto">
          <a:xfrm>
            <a:off x="5774266"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9" name="Graphic 18" descr="Cycle with people with solid fill">
            <a:extLst>
              <a:ext uri="{FF2B5EF4-FFF2-40B4-BE49-F238E27FC236}">
                <a16:creationId xmlns:a16="http://schemas.microsoft.com/office/drawing/2014/main" id="{5A932EAF-C70B-6F4B-9A28-72B2BD23B0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21877" y="5862859"/>
            <a:ext cx="828000" cy="828000"/>
          </a:xfrm>
          <a:prstGeom prst="rect">
            <a:avLst/>
          </a:prstGeom>
        </p:spPr>
      </p:pic>
      <p:pic>
        <p:nvPicPr>
          <p:cNvPr id="4" name="Picture 3">
            <a:extLst>
              <a:ext uri="{FF2B5EF4-FFF2-40B4-BE49-F238E27FC236}">
                <a16:creationId xmlns:a16="http://schemas.microsoft.com/office/drawing/2014/main" id="{1A2FFAC2-3648-3089-1BA6-F8AA1B3BCE64}"/>
              </a:ext>
            </a:extLst>
          </p:cNvPr>
          <p:cNvPicPr>
            <a:picLocks noChangeAspect="1"/>
          </p:cNvPicPr>
          <p:nvPr/>
        </p:nvPicPr>
        <p:blipFill>
          <a:blip r:embed="rId7"/>
          <a:stretch>
            <a:fillRect/>
          </a:stretch>
        </p:blipFill>
        <p:spPr>
          <a:xfrm>
            <a:off x="256213" y="4524509"/>
            <a:ext cx="1469717" cy="1116000"/>
          </a:xfrm>
          <a:prstGeom prst="rect">
            <a:avLst/>
          </a:prstGeom>
        </p:spPr>
      </p:pic>
    </p:spTree>
    <p:extLst>
      <p:ext uri="{BB962C8B-B14F-4D97-AF65-F5344CB8AC3E}">
        <p14:creationId xmlns:p14="http://schemas.microsoft.com/office/powerpoint/2010/main" val="720081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p:txBody>
          <a:bodyPr/>
          <a:lstStyle/>
          <a:p>
            <a:r>
              <a:rPr lang="en-GB" dirty="0"/>
              <a:t>Challenge 1 – Get to the item</a:t>
            </a:r>
          </a:p>
        </p:txBody>
      </p:sp>
      <p:sp>
        <p:nvSpPr>
          <p:cNvPr id="18" name="Content Placeholder 1">
            <a:extLst>
              <a:ext uri="{FF2B5EF4-FFF2-40B4-BE49-F238E27FC236}">
                <a16:creationId xmlns:a16="http://schemas.microsoft.com/office/drawing/2014/main" id="{E5976969-1831-8E47-9874-3FC0317800B2}"/>
              </a:ext>
            </a:extLst>
          </p:cNvPr>
          <p:cNvSpPr txBox="1">
            <a:spLocks/>
          </p:cNvSpPr>
          <p:nvPr/>
        </p:nvSpPr>
        <p:spPr>
          <a:xfrm>
            <a:off x="396000" y="1483200"/>
            <a:ext cx="5822221" cy="5087416"/>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GB" b="1" dirty="0"/>
              <a:t>Can you move across the moon to collect the moon rock?</a:t>
            </a:r>
          </a:p>
          <a:p>
            <a:pPr marL="266700" indent="-266700">
              <a:lnSpc>
                <a:spcPct val="100000"/>
              </a:lnSpc>
              <a:spcBef>
                <a:spcPts val="0"/>
              </a:spcBef>
              <a:spcAft>
                <a:spcPts val="600"/>
              </a:spcAft>
              <a:buFont typeface="+mj-lt"/>
              <a:buAutoNum type="arabicPeriod"/>
            </a:pPr>
            <a:r>
              <a:rPr lang="en-GB" sz="1800" b="1" dirty="0"/>
              <a:t>Designer:</a:t>
            </a:r>
            <a:r>
              <a:rPr lang="en-GB" sz="1800" dirty="0"/>
              <a:t> Place the lunar lander for ‘start’ and the moon rock for ‘finish’ anywhere on the grid. Use the robot to </a:t>
            </a:r>
            <a:r>
              <a:rPr lang="en-GB" sz="1800" dirty="0">
                <a:solidFill>
                  <a:schemeClr val="bg2"/>
                </a:solidFill>
              </a:rPr>
              <a:t>design</a:t>
            </a:r>
            <a:r>
              <a:rPr lang="en-GB" sz="1800" dirty="0"/>
              <a:t> the route the tester needs to follow to get across the moon to the moon rock. </a:t>
            </a:r>
          </a:p>
          <a:p>
            <a:pPr marL="266700" indent="-266700">
              <a:lnSpc>
                <a:spcPct val="100000"/>
              </a:lnSpc>
              <a:spcBef>
                <a:spcPts val="0"/>
              </a:spcBef>
              <a:spcAft>
                <a:spcPts val="600"/>
              </a:spcAft>
              <a:buFont typeface="+mj-lt"/>
              <a:buAutoNum type="arabicPeriod"/>
            </a:pPr>
            <a:r>
              <a:rPr lang="en-GB" sz="1800" b="1" dirty="0"/>
              <a:t>Writer: </a:t>
            </a:r>
            <a:r>
              <a:rPr lang="en-GB" sz="1800" dirty="0"/>
              <a:t>Record the route (</a:t>
            </a:r>
            <a:r>
              <a:rPr lang="en-GB" sz="1800" dirty="0">
                <a:solidFill>
                  <a:schemeClr val="bg2"/>
                </a:solidFill>
              </a:rPr>
              <a:t>algorithm</a:t>
            </a:r>
            <a:r>
              <a:rPr lang="en-GB" sz="1800" dirty="0"/>
              <a:t>) the tester needs to take on the whiteboard using forward, left and right arrows.</a:t>
            </a:r>
          </a:p>
          <a:p>
            <a:pPr marL="266700" indent="-266700">
              <a:lnSpc>
                <a:spcPct val="100000"/>
              </a:lnSpc>
              <a:spcBef>
                <a:spcPts val="0"/>
              </a:spcBef>
              <a:spcAft>
                <a:spcPts val="600"/>
              </a:spcAft>
              <a:buFont typeface="+mj-lt"/>
              <a:buAutoNum type="arabicPeriod"/>
            </a:pPr>
            <a:r>
              <a:rPr lang="en-GB" sz="1800" b="1" dirty="0"/>
              <a:t>Tester: </a:t>
            </a:r>
            <a:r>
              <a:rPr lang="en-GB" sz="1800" dirty="0"/>
              <a:t>Follow the instructions on the whiteboard to </a:t>
            </a:r>
            <a:r>
              <a:rPr lang="en-GB" sz="1800" dirty="0">
                <a:solidFill>
                  <a:schemeClr val="bg2"/>
                </a:solidFill>
              </a:rPr>
              <a:t>test </a:t>
            </a:r>
            <a:r>
              <a:rPr lang="en-GB" sz="1800" dirty="0"/>
              <a:t>the algorithm. You must follow the instructions exactly, even if you know they aren’t right – you might go off the grid! If this happens, don't worry. Work with the designer and writer to </a:t>
            </a:r>
            <a:r>
              <a:rPr lang="en-GB" sz="1800" dirty="0">
                <a:solidFill>
                  <a:schemeClr val="bg2"/>
                </a:solidFill>
              </a:rPr>
              <a:t>debug</a:t>
            </a:r>
            <a:r>
              <a:rPr lang="en-GB" sz="1800" dirty="0"/>
              <a:t> the </a:t>
            </a:r>
            <a:r>
              <a:rPr lang="en-GB" sz="1800" dirty="0">
                <a:solidFill>
                  <a:schemeClr val="bg2"/>
                </a:solidFill>
              </a:rPr>
              <a:t>algorithm</a:t>
            </a:r>
            <a:r>
              <a:rPr lang="en-GB" sz="1800" dirty="0"/>
              <a:t> and try again! </a:t>
            </a:r>
          </a:p>
        </p:txBody>
      </p:sp>
      <p:cxnSp>
        <p:nvCxnSpPr>
          <p:cNvPr id="7" name="Straight Connector 6">
            <a:extLst>
              <a:ext uri="{FF2B5EF4-FFF2-40B4-BE49-F238E27FC236}">
                <a16:creationId xmlns:a16="http://schemas.microsoft.com/office/drawing/2014/main" id="{80DAE666-2E95-5E44-AC94-FB48F78AC2E5}"/>
              </a:ext>
            </a:extLst>
          </p:cNvPr>
          <p:cNvCxnSpPr>
            <a:cxnSpLocks/>
          </p:cNvCxnSpPr>
          <p:nvPr/>
        </p:nvCxnSpPr>
        <p:spPr>
          <a:xfrm>
            <a:off x="6395706" y="1472400"/>
            <a:ext cx="0" cy="459903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7D9B4F9-C249-5E27-034C-824BDD67EB34}"/>
              </a:ext>
            </a:extLst>
          </p:cNvPr>
          <p:cNvGrpSpPr/>
          <p:nvPr/>
        </p:nvGrpSpPr>
        <p:grpSpPr>
          <a:xfrm>
            <a:off x="6616800" y="2134800"/>
            <a:ext cx="5206471" cy="3805200"/>
            <a:chOff x="6616800" y="2134800"/>
            <a:chExt cx="5206471" cy="3805200"/>
          </a:xfrm>
        </p:grpSpPr>
        <p:grpSp>
          <p:nvGrpSpPr>
            <p:cNvPr id="2" name="Group 1">
              <a:extLst>
                <a:ext uri="{FF2B5EF4-FFF2-40B4-BE49-F238E27FC236}">
                  <a16:creationId xmlns:a16="http://schemas.microsoft.com/office/drawing/2014/main" id="{455E742E-C070-70F1-7A31-E3E2714630AD}"/>
                </a:ext>
              </a:extLst>
            </p:cNvPr>
            <p:cNvGrpSpPr/>
            <p:nvPr/>
          </p:nvGrpSpPr>
          <p:grpSpPr>
            <a:xfrm>
              <a:off x="6616800" y="2134800"/>
              <a:ext cx="5206471" cy="3805200"/>
              <a:chOff x="6617321" y="2133392"/>
              <a:chExt cx="5206471" cy="3805200"/>
            </a:xfrm>
          </p:grpSpPr>
          <p:pic>
            <p:nvPicPr>
              <p:cNvPr id="9" name="Picture 8">
                <a:extLst>
                  <a:ext uri="{FF2B5EF4-FFF2-40B4-BE49-F238E27FC236}">
                    <a16:creationId xmlns:a16="http://schemas.microsoft.com/office/drawing/2014/main" id="{7FFC4704-8DEE-7E47-90D8-A424A8756BE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213792" y="2133392"/>
                <a:ext cx="2610000" cy="3805200"/>
              </a:xfrm>
              <a:prstGeom prst="rect">
                <a:avLst/>
              </a:prstGeom>
            </p:spPr>
          </p:pic>
          <p:pic>
            <p:nvPicPr>
              <p:cNvPr id="10" name="Picture 9">
                <a:extLst>
                  <a:ext uri="{FF2B5EF4-FFF2-40B4-BE49-F238E27FC236}">
                    <a16:creationId xmlns:a16="http://schemas.microsoft.com/office/drawing/2014/main" id="{A84FAC7F-4EC1-B948-B27D-242A6EA9667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617321" y="2133392"/>
                <a:ext cx="2610000" cy="3805200"/>
              </a:xfrm>
              <a:prstGeom prst="rect">
                <a:avLst/>
              </a:prstGeom>
            </p:spPr>
          </p:pic>
        </p:grpSp>
        <p:pic>
          <p:nvPicPr>
            <p:cNvPr id="19" name="Picture 18" descr="A picture containing text&#10;&#10;Description automatically generated">
              <a:extLst>
                <a:ext uri="{FF2B5EF4-FFF2-40B4-BE49-F238E27FC236}">
                  <a16:creationId xmlns:a16="http://schemas.microsoft.com/office/drawing/2014/main" id="{6B196FF2-7EED-F3C4-929C-E7EB3DE60869}"/>
                </a:ext>
              </a:extLst>
            </p:cNvPr>
            <p:cNvPicPr>
              <a:picLocks noChangeAspect="1"/>
            </p:cNvPicPr>
            <p:nvPr/>
          </p:nvPicPr>
          <p:blipFill>
            <a:blip r:embed="rId4"/>
            <a:stretch>
              <a:fillRect/>
            </a:stretch>
          </p:blipFill>
          <p:spPr>
            <a:xfrm>
              <a:off x="10831019" y="2456530"/>
              <a:ext cx="669983" cy="684000"/>
            </a:xfrm>
            <a:prstGeom prst="rect">
              <a:avLst/>
            </a:prstGeom>
          </p:spPr>
        </p:pic>
      </p:grpSp>
      <p:pic>
        <p:nvPicPr>
          <p:cNvPr id="5" name="Picture 4">
            <a:extLst>
              <a:ext uri="{FF2B5EF4-FFF2-40B4-BE49-F238E27FC236}">
                <a16:creationId xmlns:a16="http://schemas.microsoft.com/office/drawing/2014/main" id="{A5A0F191-6160-6931-3CAD-AC709014F10A}"/>
              </a:ext>
            </a:extLst>
          </p:cNvPr>
          <p:cNvPicPr>
            <a:picLocks noChangeAspect="1"/>
          </p:cNvPicPr>
          <p:nvPr/>
        </p:nvPicPr>
        <p:blipFill>
          <a:blip r:embed="rId5"/>
          <a:stretch>
            <a:fillRect/>
          </a:stretch>
        </p:blipFill>
        <p:spPr>
          <a:xfrm>
            <a:off x="6635258" y="6321600"/>
            <a:ext cx="409833" cy="409833"/>
          </a:xfrm>
          <a:prstGeom prst="rect">
            <a:avLst/>
          </a:prstGeom>
        </p:spPr>
      </p:pic>
      <p:pic>
        <p:nvPicPr>
          <p:cNvPr id="6" name="Picture 5">
            <a:extLst>
              <a:ext uri="{FF2B5EF4-FFF2-40B4-BE49-F238E27FC236}">
                <a16:creationId xmlns:a16="http://schemas.microsoft.com/office/drawing/2014/main" id="{584EA2C4-67FB-BF35-62D1-8DF5144EA93B}"/>
              </a:ext>
            </a:extLst>
          </p:cNvPr>
          <p:cNvPicPr>
            <a:picLocks noChangeAspect="1"/>
          </p:cNvPicPr>
          <p:nvPr/>
        </p:nvPicPr>
        <p:blipFill>
          <a:blip r:embed="rId6"/>
          <a:stretch>
            <a:fillRect/>
          </a:stretch>
        </p:blipFill>
        <p:spPr>
          <a:xfrm>
            <a:off x="7624251" y="6321600"/>
            <a:ext cx="408292" cy="409833"/>
          </a:xfrm>
          <a:prstGeom prst="rect">
            <a:avLst/>
          </a:prstGeom>
        </p:spPr>
      </p:pic>
      <p:pic>
        <p:nvPicPr>
          <p:cNvPr id="11" name="Picture 10">
            <a:extLst>
              <a:ext uri="{FF2B5EF4-FFF2-40B4-BE49-F238E27FC236}">
                <a16:creationId xmlns:a16="http://schemas.microsoft.com/office/drawing/2014/main" id="{02635E11-3919-2893-9BFD-51A2A1AB969B}"/>
              </a:ext>
            </a:extLst>
          </p:cNvPr>
          <p:cNvPicPr>
            <a:picLocks noChangeAspect="1"/>
          </p:cNvPicPr>
          <p:nvPr/>
        </p:nvPicPr>
        <p:blipFill>
          <a:blip r:embed="rId7"/>
          <a:stretch>
            <a:fillRect/>
          </a:stretch>
        </p:blipFill>
        <p:spPr>
          <a:xfrm>
            <a:off x="8611703" y="6321600"/>
            <a:ext cx="409833" cy="409833"/>
          </a:xfrm>
          <a:prstGeom prst="rect">
            <a:avLst/>
          </a:prstGeom>
        </p:spPr>
      </p:pic>
      <p:pic>
        <p:nvPicPr>
          <p:cNvPr id="15" name="Picture 14">
            <a:extLst>
              <a:ext uri="{FF2B5EF4-FFF2-40B4-BE49-F238E27FC236}">
                <a16:creationId xmlns:a16="http://schemas.microsoft.com/office/drawing/2014/main" id="{0225FD77-39BE-CE56-7B56-B630AC2DF6A8}"/>
              </a:ext>
            </a:extLst>
          </p:cNvPr>
          <p:cNvPicPr>
            <a:picLocks noChangeAspect="1"/>
          </p:cNvPicPr>
          <p:nvPr/>
        </p:nvPicPr>
        <p:blipFill>
          <a:blip r:embed="rId8"/>
          <a:stretch>
            <a:fillRect/>
          </a:stretch>
        </p:blipFill>
        <p:spPr>
          <a:xfrm>
            <a:off x="9600696" y="6321600"/>
            <a:ext cx="409833" cy="409833"/>
          </a:xfrm>
          <a:prstGeom prst="rect">
            <a:avLst/>
          </a:prstGeom>
        </p:spPr>
      </p:pic>
      <p:pic>
        <p:nvPicPr>
          <p:cNvPr id="24" name="Picture 23">
            <a:extLst>
              <a:ext uri="{FF2B5EF4-FFF2-40B4-BE49-F238E27FC236}">
                <a16:creationId xmlns:a16="http://schemas.microsoft.com/office/drawing/2014/main" id="{72E0E93B-FBE0-77F5-FBE0-73206B27B88B}"/>
              </a:ext>
            </a:extLst>
          </p:cNvPr>
          <p:cNvPicPr>
            <a:picLocks noChangeAspect="1"/>
          </p:cNvPicPr>
          <p:nvPr/>
        </p:nvPicPr>
        <p:blipFill>
          <a:blip r:embed="rId9"/>
          <a:stretch>
            <a:fillRect/>
          </a:stretch>
        </p:blipFill>
        <p:spPr>
          <a:xfrm>
            <a:off x="10589689" y="6321600"/>
            <a:ext cx="408292" cy="409833"/>
          </a:xfrm>
          <a:prstGeom prst="rect">
            <a:avLst/>
          </a:prstGeom>
        </p:spPr>
      </p:pic>
      <p:pic>
        <p:nvPicPr>
          <p:cNvPr id="4" name="Picture 3">
            <a:extLst>
              <a:ext uri="{FF2B5EF4-FFF2-40B4-BE49-F238E27FC236}">
                <a16:creationId xmlns:a16="http://schemas.microsoft.com/office/drawing/2014/main" id="{67A63CF3-FD89-D4D2-B783-405683DEC266}"/>
              </a:ext>
            </a:extLst>
          </p:cNvPr>
          <p:cNvPicPr/>
          <p:nvPr/>
        </p:nvPicPr>
        <p:blipFill>
          <a:blip r:embed="rId10"/>
          <a:srcRect/>
          <a:stretch/>
        </p:blipFill>
        <p:spPr>
          <a:xfrm>
            <a:off x="10831019" y="2456530"/>
            <a:ext cx="669600" cy="684000"/>
          </a:xfrm>
          <a:prstGeom prst="rect">
            <a:avLst/>
          </a:prstGeom>
        </p:spPr>
      </p:pic>
      <p:pic>
        <p:nvPicPr>
          <p:cNvPr id="26" name="Picture 25">
            <a:extLst>
              <a:ext uri="{FF2B5EF4-FFF2-40B4-BE49-F238E27FC236}">
                <a16:creationId xmlns:a16="http://schemas.microsoft.com/office/drawing/2014/main" id="{DE477D69-1506-DB74-EDF4-9DFD6066D80E}"/>
              </a:ext>
            </a:extLst>
          </p:cNvPr>
          <p:cNvPicPr>
            <a:picLocks noChangeAspect="1"/>
          </p:cNvPicPr>
          <p:nvPr/>
        </p:nvPicPr>
        <p:blipFill>
          <a:blip r:embed="rId11"/>
          <a:stretch>
            <a:fillRect/>
          </a:stretch>
        </p:blipFill>
        <p:spPr>
          <a:xfrm>
            <a:off x="11577142" y="6321600"/>
            <a:ext cx="409833" cy="409833"/>
          </a:xfrm>
          <a:prstGeom prst="rect">
            <a:avLst/>
          </a:prstGeom>
        </p:spPr>
      </p:pic>
      <p:sp>
        <p:nvSpPr>
          <p:cNvPr id="8" name="Content Placeholder 1">
            <a:extLst>
              <a:ext uri="{FF2B5EF4-FFF2-40B4-BE49-F238E27FC236}">
                <a16:creationId xmlns:a16="http://schemas.microsoft.com/office/drawing/2014/main" id="{BA4119E7-0751-8404-BCAF-33E57700FB4B}"/>
              </a:ext>
            </a:extLst>
          </p:cNvPr>
          <p:cNvSpPr txBox="1">
            <a:spLocks/>
          </p:cNvSpPr>
          <p:nvPr/>
        </p:nvSpPr>
        <p:spPr>
          <a:xfrm>
            <a:off x="6594705" y="1449387"/>
            <a:ext cx="3523063" cy="431145"/>
          </a:xfrm>
          <a:prstGeom prst="rect">
            <a:avLst/>
          </a:prstGeom>
        </p:spPr>
        <p:txBody>
          <a:bodyPr vert="horz" lIns="91440" tIns="45720" rIns="91440" bIns="4572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355600" indent="-174625"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0861B"/>
                </a:solidFill>
                <a:latin typeface="+mj-lt"/>
              </a:rPr>
              <a:t>Example grid layout:</a:t>
            </a:r>
          </a:p>
          <a:p>
            <a:endParaRPr lang="en-GB" sz="1800" dirty="0"/>
          </a:p>
          <a:p>
            <a:pPr marL="0" indent="0">
              <a:buFont typeface="Arial" panose="020B0604020202020204" pitchFamily="34" charset="0"/>
              <a:buNone/>
            </a:pPr>
            <a:endParaRPr lang="en-GB" sz="1800" dirty="0"/>
          </a:p>
        </p:txBody>
      </p:sp>
      <p:sp>
        <p:nvSpPr>
          <p:cNvPr id="13" name="TextBox 12">
            <a:extLst>
              <a:ext uri="{FF2B5EF4-FFF2-40B4-BE49-F238E27FC236}">
                <a16:creationId xmlns:a16="http://schemas.microsoft.com/office/drawing/2014/main" id="{0B2C0C26-8DA9-A0EB-D247-516D0D765F13}"/>
              </a:ext>
            </a:extLst>
          </p:cNvPr>
          <p:cNvSpPr txBox="1"/>
          <p:nvPr/>
        </p:nvSpPr>
        <p:spPr>
          <a:xfrm>
            <a:off x="6603930" y="6059477"/>
            <a:ext cx="3372360" cy="276999"/>
          </a:xfrm>
          <a:prstGeom prst="rect">
            <a:avLst/>
          </a:prstGeom>
          <a:noFill/>
        </p:spPr>
        <p:txBody>
          <a:bodyPr wrap="square">
            <a:spAutoFit/>
          </a:bodyPr>
          <a:lstStyle/>
          <a:p>
            <a:r>
              <a:rPr lang="en-GB" sz="1200" dirty="0">
                <a:solidFill>
                  <a:schemeClr val="bg2"/>
                </a:solidFill>
                <a:latin typeface="+mj-lt"/>
              </a:rPr>
              <a:t>Essential Skills being developed:</a:t>
            </a:r>
          </a:p>
        </p:txBody>
      </p:sp>
      <p:pic>
        <p:nvPicPr>
          <p:cNvPr id="14" name="Picture 13">
            <a:extLst>
              <a:ext uri="{FF2B5EF4-FFF2-40B4-BE49-F238E27FC236}">
                <a16:creationId xmlns:a16="http://schemas.microsoft.com/office/drawing/2014/main" id="{2CDBA869-F06F-11EC-386E-F9808FAEB115}"/>
              </a:ext>
            </a:extLst>
          </p:cNvPr>
          <p:cNvPicPr>
            <a:picLocks noChangeAspect="1"/>
          </p:cNvPicPr>
          <p:nvPr/>
        </p:nvPicPr>
        <p:blipFill>
          <a:blip r:embed="rId12"/>
          <a:srcRect/>
          <a:stretch/>
        </p:blipFill>
        <p:spPr>
          <a:xfrm>
            <a:off x="6950708" y="4985541"/>
            <a:ext cx="669600" cy="685932"/>
          </a:xfrm>
          <a:prstGeom prst="rect">
            <a:avLst/>
          </a:prstGeom>
        </p:spPr>
      </p:pic>
      <p:pic>
        <p:nvPicPr>
          <p:cNvPr id="20" name="Picture 19" descr="A picture containing ball, drawing, room&#10;&#10;Description automatically generated">
            <a:extLst>
              <a:ext uri="{FF2B5EF4-FFF2-40B4-BE49-F238E27FC236}">
                <a16:creationId xmlns:a16="http://schemas.microsoft.com/office/drawing/2014/main" id="{A8F7F6D1-475C-EB12-F8DA-76220D56E8F2}"/>
              </a:ext>
            </a:extLst>
          </p:cNvPr>
          <p:cNvPicPr>
            <a:picLocks noChangeAspect="1"/>
          </p:cNvPicPr>
          <p:nvPr/>
        </p:nvPicPr>
        <p:blipFill>
          <a:blip r:embed="rId13"/>
          <a:stretch>
            <a:fillRect/>
          </a:stretch>
        </p:blipFill>
        <p:spPr>
          <a:xfrm>
            <a:off x="6429600" y="5259600"/>
            <a:ext cx="822511" cy="822511"/>
          </a:xfrm>
          <a:prstGeom prst="rect">
            <a:avLst/>
          </a:prstGeom>
        </p:spPr>
      </p:pic>
    </p:spTree>
    <p:extLst>
      <p:ext uri="{BB962C8B-B14F-4D97-AF65-F5344CB8AC3E}">
        <p14:creationId xmlns:p14="http://schemas.microsoft.com/office/powerpoint/2010/main" val="29579716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a:extLst>
              <a:ext uri="{FF2B5EF4-FFF2-40B4-BE49-F238E27FC236}">
                <a16:creationId xmlns:a16="http://schemas.microsoft.com/office/drawing/2014/main" id="{42B3B36C-70A1-AE45-9A9E-03DF7EC2621D}"/>
              </a:ext>
            </a:extLst>
          </p:cNvPr>
          <p:cNvSpPr txBox="1">
            <a:spLocks/>
          </p:cNvSpPr>
          <p:nvPr/>
        </p:nvSpPr>
        <p:spPr>
          <a:xfrm>
            <a:off x="396881" y="1483067"/>
            <a:ext cx="5738240" cy="4904854"/>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Font typeface="Arial" panose="020B0604020202020204" pitchFamily="34" charset="0"/>
              <a:buChar char="•"/>
              <a:defRPr sz="2000" b="0" kern="1200">
                <a:solidFill>
                  <a:schemeClr val="bg1"/>
                </a:solidFill>
                <a:latin typeface="+mn-lt"/>
                <a:ea typeface="+mn-ea"/>
                <a:cs typeface="Arial" panose="020B0604020202020204" pitchFamily="34" charset="0"/>
              </a:defRPr>
            </a:lvl1pPr>
            <a:lvl2pPr marL="538163" indent="-269875"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bg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GB" b="1" dirty="0"/>
              <a:t>There is another moon rock to collect but some craters we want to avoid. Can you program the robot to miss these items?</a:t>
            </a:r>
          </a:p>
          <a:p>
            <a:pPr marL="266700" indent="-266700">
              <a:lnSpc>
                <a:spcPct val="100000"/>
              </a:lnSpc>
              <a:spcBef>
                <a:spcPts val="0"/>
              </a:spcBef>
              <a:spcAft>
                <a:spcPts val="600"/>
              </a:spcAft>
              <a:buFont typeface="+mj-lt"/>
              <a:buAutoNum type="arabicPeriod"/>
            </a:pPr>
            <a:r>
              <a:rPr lang="en-GB" sz="1800" b="1" dirty="0"/>
              <a:t>Designer:</a:t>
            </a:r>
            <a:r>
              <a:rPr lang="en-GB" sz="1800" dirty="0"/>
              <a:t> Choose where to add in the extra craters. </a:t>
            </a:r>
            <a:r>
              <a:rPr lang="en-GB" sz="1800" dirty="0">
                <a:solidFill>
                  <a:schemeClr val="bg2"/>
                </a:solidFill>
              </a:rPr>
              <a:t>Design</a:t>
            </a:r>
            <a:r>
              <a:rPr lang="en-GB" sz="1800" dirty="0"/>
              <a:t> the </a:t>
            </a:r>
            <a:r>
              <a:rPr lang="en-GB" sz="1800" dirty="0">
                <a:solidFill>
                  <a:schemeClr val="bg2"/>
                </a:solidFill>
              </a:rPr>
              <a:t>algorithm</a:t>
            </a:r>
            <a:r>
              <a:rPr lang="en-GB" sz="1800" dirty="0"/>
              <a:t> as before, making sure to go around the ‘avoid’ items to get to the 'finish' item.</a:t>
            </a:r>
          </a:p>
          <a:p>
            <a:pPr marL="266700" indent="-266700">
              <a:lnSpc>
                <a:spcPct val="100000"/>
              </a:lnSpc>
              <a:spcBef>
                <a:spcPts val="0"/>
              </a:spcBef>
              <a:spcAft>
                <a:spcPts val="600"/>
              </a:spcAft>
              <a:buFont typeface="+mj-lt"/>
              <a:buAutoNum type="arabicPeriod"/>
            </a:pPr>
            <a:r>
              <a:rPr lang="en-GB" sz="1800" b="1" dirty="0"/>
              <a:t>Writer: </a:t>
            </a:r>
            <a:r>
              <a:rPr lang="en-GB" sz="1800" dirty="0"/>
              <a:t>Record the </a:t>
            </a:r>
            <a:r>
              <a:rPr lang="en-GB" sz="1800" dirty="0">
                <a:solidFill>
                  <a:schemeClr val="bg2"/>
                </a:solidFill>
              </a:rPr>
              <a:t>algorithm</a:t>
            </a:r>
            <a:r>
              <a:rPr lang="en-GB" sz="1800" dirty="0"/>
              <a:t> on the whiteboard using forward, left and right arrows. It will probably be a bit more complicated than last time!</a:t>
            </a:r>
          </a:p>
          <a:p>
            <a:pPr marL="266700" indent="-266700">
              <a:lnSpc>
                <a:spcPct val="100000"/>
              </a:lnSpc>
              <a:spcBef>
                <a:spcPts val="0"/>
              </a:spcBef>
              <a:spcAft>
                <a:spcPts val="600"/>
              </a:spcAft>
              <a:buFont typeface="+mj-lt"/>
              <a:buAutoNum type="arabicPeriod"/>
            </a:pPr>
            <a:r>
              <a:rPr lang="en-GB" sz="1800" b="1" dirty="0"/>
              <a:t>Tester: </a:t>
            </a:r>
            <a:r>
              <a:rPr lang="en-GB" sz="1800" dirty="0"/>
              <a:t>Use the whiteboard to follow the </a:t>
            </a:r>
            <a:r>
              <a:rPr lang="en-GB" sz="1800" dirty="0">
                <a:solidFill>
                  <a:schemeClr val="bg2"/>
                </a:solidFill>
              </a:rPr>
              <a:t>algorithm</a:t>
            </a:r>
            <a:r>
              <a:rPr lang="en-GB" sz="1800" dirty="0"/>
              <a:t> to </a:t>
            </a:r>
            <a:r>
              <a:rPr lang="en-GB" sz="1800" dirty="0">
                <a:solidFill>
                  <a:schemeClr val="bg2"/>
                </a:solidFill>
              </a:rPr>
              <a:t>test</a:t>
            </a:r>
            <a:r>
              <a:rPr lang="en-GB" sz="1800" dirty="0"/>
              <a:t> it. Did you get it right? </a:t>
            </a:r>
            <a:r>
              <a:rPr lang="en-GB" sz="1800" dirty="0">
                <a:solidFill>
                  <a:schemeClr val="bg2"/>
                </a:solidFill>
              </a:rPr>
              <a:t>Debug</a:t>
            </a:r>
            <a:r>
              <a:rPr lang="en-GB" sz="1800" dirty="0"/>
              <a:t> if needed and try again.</a:t>
            </a:r>
          </a:p>
          <a:p>
            <a:pPr marL="0" indent="0">
              <a:buFont typeface="Arial" panose="020B0604020202020204" pitchFamily="34" charset="0"/>
              <a:buNone/>
            </a:pPr>
            <a:endParaRPr lang="en-GB" sz="1800" dirty="0"/>
          </a:p>
        </p:txBody>
      </p:sp>
      <p:sp>
        <p:nvSpPr>
          <p:cNvPr id="3" name="Title 2">
            <a:extLst>
              <a:ext uri="{FF2B5EF4-FFF2-40B4-BE49-F238E27FC236}">
                <a16:creationId xmlns:a16="http://schemas.microsoft.com/office/drawing/2014/main" id="{46C78939-F500-4115-8846-FC035A2B4968}"/>
              </a:ext>
            </a:extLst>
          </p:cNvPr>
          <p:cNvSpPr>
            <a:spLocks noGrp="1"/>
          </p:cNvSpPr>
          <p:nvPr>
            <p:ph type="title"/>
          </p:nvPr>
        </p:nvSpPr>
        <p:spPr/>
        <p:txBody>
          <a:bodyPr/>
          <a:lstStyle/>
          <a:p>
            <a:r>
              <a:rPr lang="en-GB" dirty="0"/>
              <a:t>Challenge 2 – avoid items</a:t>
            </a:r>
          </a:p>
        </p:txBody>
      </p:sp>
      <p:sp>
        <p:nvSpPr>
          <p:cNvPr id="22" name="Content Placeholder 1">
            <a:extLst>
              <a:ext uri="{FF2B5EF4-FFF2-40B4-BE49-F238E27FC236}">
                <a16:creationId xmlns:a16="http://schemas.microsoft.com/office/drawing/2014/main" id="{D3EA06A8-CC50-441C-A846-A61D53FB331B}"/>
              </a:ext>
            </a:extLst>
          </p:cNvPr>
          <p:cNvSpPr txBox="1">
            <a:spLocks/>
          </p:cNvSpPr>
          <p:nvPr/>
        </p:nvSpPr>
        <p:spPr>
          <a:xfrm>
            <a:off x="6594705" y="1449387"/>
            <a:ext cx="3523063" cy="431145"/>
          </a:xfrm>
          <a:prstGeom prst="rect">
            <a:avLst/>
          </a:prstGeom>
        </p:spPr>
        <p:txBody>
          <a:bodyPr vert="horz" lIns="91440" tIns="45720" rIns="91440" bIns="4572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355600" indent="-174625"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806450" indent="-230188" algn="l" defTabSz="804863"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0861B"/>
                </a:solidFill>
                <a:latin typeface="+mj-lt"/>
              </a:rPr>
              <a:t>Example grid layout:</a:t>
            </a:r>
          </a:p>
          <a:p>
            <a:endParaRPr lang="en-GB" sz="1800" dirty="0"/>
          </a:p>
          <a:p>
            <a:pPr marL="0" indent="0">
              <a:buFont typeface="Arial" panose="020B0604020202020204" pitchFamily="34" charset="0"/>
              <a:buNone/>
            </a:pPr>
            <a:endParaRPr lang="en-GB" sz="1800" dirty="0"/>
          </a:p>
        </p:txBody>
      </p:sp>
      <p:cxnSp>
        <p:nvCxnSpPr>
          <p:cNvPr id="12" name="Straight Connector 11">
            <a:extLst>
              <a:ext uri="{FF2B5EF4-FFF2-40B4-BE49-F238E27FC236}">
                <a16:creationId xmlns:a16="http://schemas.microsoft.com/office/drawing/2014/main" id="{3F642638-8ECA-7744-8BF1-DC0746F65D00}"/>
              </a:ext>
            </a:extLst>
          </p:cNvPr>
          <p:cNvCxnSpPr>
            <a:cxnSpLocks/>
          </p:cNvCxnSpPr>
          <p:nvPr/>
        </p:nvCxnSpPr>
        <p:spPr>
          <a:xfrm>
            <a:off x="6395706" y="1473197"/>
            <a:ext cx="0" cy="503284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FFEE00A-94AB-128C-CBAA-F75ACF0A76D0}"/>
              </a:ext>
            </a:extLst>
          </p:cNvPr>
          <p:cNvPicPr>
            <a:picLocks noChangeAspect="1"/>
          </p:cNvPicPr>
          <p:nvPr/>
        </p:nvPicPr>
        <p:blipFill>
          <a:blip r:embed="rId3"/>
          <a:stretch>
            <a:fillRect/>
          </a:stretch>
        </p:blipFill>
        <p:spPr>
          <a:xfrm>
            <a:off x="7341682" y="6321600"/>
            <a:ext cx="408292" cy="409833"/>
          </a:xfrm>
          <a:prstGeom prst="rect">
            <a:avLst/>
          </a:prstGeom>
        </p:spPr>
      </p:pic>
      <p:pic>
        <p:nvPicPr>
          <p:cNvPr id="7" name="Picture 6">
            <a:extLst>
              <a:ext uri="{FF2B5EF4-FFF2-40B4-BE49-F238E27FC236}">
                <a16:creationId xmlns:a16="http://schemas.microsoft.com/office/drawing/2014/main" id="{B508A730-07B2-0E9F-76C1-5AC3638CC692}"/>
              </a:ext>
            </a:extLst>
          </p:cNvPr>
          <p:cNvPicPr>
            <a:picLocks noChangeAspect="1"/>
          </p:cNvPicPr>
          <p:nvPr/>
        </p:nvPicPr>
        <p:blipFill>
          <a:blip r:embed="rId4"/>
          <a:stretch>
            <a:fillRect/>
          </a:stretch>
        </p:blipFill>
        <p:spPr>
          <a:xfrm>
            <a:off x="8046565" y="6321600"/>
            <a:ext cx="409833" cy="409833"/>
          </a:xfrm>
          <a:prstGeom prst="rect">
            <a:avLst/>
          </a:prstGeom>
        </p:spPr>
      </p:pic>
      <p:pic>
        <p:nvPicPr>
          <p:cNvPr id="8" name="Picture 7">
            <a:extLst>
              <a:ext uri="{FF2B5EF4-FFF2-40B4-BE49-F238E27FC236}">
                <a16:creationId xmlns:a16="http://schemas.microsoft.com/office/drawing/2014/main" id="{97CB3566-76F7-F5C3-1C59-F8E1B60712C4}"/>
              </a:ext>
            </a:extLst>
          </p:cNvPr>
          <p:cNvPicPr>
            <a:picLocks noChangeAspect="1"/>
          </p:cNvPicPr>
          <p:nvPr/>
        </p:nvPicPr>
        <p:blipFill>
          <a:blip r:embed="rId5"/>
          <a:stretch>
            <a:fillRect/>
          </a:stretch>
        </p:blipFill>
        <p:spPr>
          <a:xfrm>
            <a:off x="8752989" y="6321600"/>
            <a:ext cx="409833" cy="409833"/>
          </a:xfrm>
          <a:prstGeom prst="rect">
            <a:avLst/>
          </a:prstGeom>
        </p:spPr>
      </p:pic>
      <p:pic>
        <p:nvPicPr>
          <p:cNvPr id="9" name="Picture 8">
            <a:extLst>
              <a:ext uri="{FF2B5EF4-FFF2-40B4-BE49-F238E27FC236}">
                <a16:creationId xmlns:a16="http://schemas.microsoft.com/office/drawing/2014/main" id="{6438CD6F-862D-C014-BBCE-0DDBFDC79CA5}"/>
              </a:ext>
            </a:extLst>
          </p:cNvPr>
          <p:cNvPicPr>
            <a:picLocks noChangeAspect="1"/>
          </p:cNvPicPr>
          <p:nvPr/>
        </p:nvPicPr>
        <p:blipFill>
          <a:blip r:embed="rId6"/>
          <a:stretch>
            <a:fillRect/>
          </a:stretch>
        </p:blipFill>
        <p:spPr>
          <a:xfrm>
            <a:off x="9459413" y="6321600"/>
            <a:ext cx="409833" cy="409833"/>
          </a:xfrm>
          <a:prstGeom prst="rect">
            <a:avLst/>
          </a:prstGeom>
        </p:spPr>
      </p:pic>
      <p:pic>
        <p:nvPicPr>
          <p:cNvPr id="10" name="Picture 9">
            <a:extLst>
              <a:ext uri="{FF2B5EF4-FFF2-40B4-BE49-F238E27FC236}">
                <a16:creationId xmlns:a16="http://schemas.microsoft.com/office/drawing/2014/main" id="{924ACBC6-0B6B-D054-E301-AC753B32B35D}"/>
              </a:ext>
            </a:extLst>
          </p:cNvPr>
          <p:cNvPicPr>
            <a:picLocks noChangeAspect="1"/>
          </p:cNvPicPr>
          <p:nvPr/>
        </p:nvPicPr>
        <p:blipFill>
          <a:blip r:embed="rId7"/>
          <a:stretch>
            <a:fillRect/>
          </a:stretch>
        </p:blipFill>
        <p:spPr>
          <a:xfrm>
            <a:off x="10165837" y="6321600"/>
            <a:ext cx="409833" cy="409833"/>
          </a:xfrm>
          <a:prstGeom prst="rect">
            <a:avLst/>
          </a:prstGeom>
        </p:spPr>
      </p:pic>
      <p:pic>
        <p:nvPicPr>
          <p:cNvPr id="11" name="Picture 10">
            <a:extLst>
              <a:ext uri="{FF2B5EF4-FFF2-40B4-BE49-F238E27FC236}">
                <a16:creationId xmlns:a16="http://schemas.microsoft.com/office/drawing/2014/main" id="{FAEE1DDD-F79E-F3F3-EABA-917AF3F6DED0}"/>
              </a:ext>
            </a:extLst>
          </p:cNvPr>
          <p:cNvPicPr>
            <a:picLocks noChangeAspect="1"/>
          </p:cNvPicPr>
          <p:nvPr/>
        </p:nvPicPr>
        <p:blipFill>
          <a:blip r:embed="rId8"/>
          <a:stretch>
            <a:fillRect/>
          </a:stretch>
        </p:blipFill>
        <p:spPr>
          <a:xfrm>
            <a:off x="10872261" y="6321600"/>
            <a:ext cx="408292" cy="409833"/>
          </a:xfrm>
          <a:prstGeom prst="rect">
            <a:avLst/>
          </a:prstGeom>
        </p:spPr>
      </p:pic>
      <p:pic>
        <p:nvPicPr>
          <p:cNvPr id="15" name="Picture 14">
            <a:extLst>
              <a:ext uri="{FF2B5EF4-FFF2-40B4-BE49-F238E27FC236}">
                <a16:creationId xmlns:a16="http://schemas.microsoft.com/office/drawing/2014/main" id="{BFAE750C-61EF-5767-60F8-BEBFBF95EE66}"/>
              </a:ext>
            </a:extLst>
          </p:cNvPr>
          <p:cNvPicPr>
            <a:picLocks noChangeAspect="1"/>
          </p:cNvPicPr>
          <p:nvPr/>
        </p:nvPicPr>
        <p:blipFill>
          <a:blip r:embed="rId9"/>
          <a:stretch>
            <a:fillRect/>
          </a:stretch>
        </p:blipFill>
        <p:spPr>
          <a:xfrm>
            <a:off x="11577142" y="6321600"/>
            <a:ext cx="409833" cy="409833"/>
          </a:xfrm>
          <a:prstGeom prst="rect">
            <a:avLst/>
          </a:prstGeom>
        </p:spPr>
      </p:pic>
      <p:grpSp>
        <p:nvGrpSpPr>
          <p:cNvPr id="16" name="Group 15">
            <a:extLst>
              <a:ext uri="{FF2B5EF4-FFF2-40B4-BE49-F238E27FC236}">
                <a16:creationId xmlns:a16="http://schemas.microsoft.com/office/drawing/2014/main" id="{5CCBA1D7-4F18-0A37-63D2-923E3E779B5E}"/>
              </a:ext>
            </a:extLst>
          </p:cNvPr>
          <p:cNvGrpSpPr/>
          <p:nvPr/>
        </p:nvGrpSpPr>
        <p:grpSpPr>
          <a:xfrm>
            <a:off x="6429600" y="2133392"/>
            <a:ext cx="5394192" cy="3948719"/>
            <a:chOff x="6429600" y="2133392"/>
            <a:chExt cx="5394192" cy="3948719"/>
          </a:xfrm>
        </p:grpSpPr>
        <p:grpSp>
          <p:nvGrpSpPr>
            <p:cNvPr id="2" name="Group 1">
              <a:extLst>
                <a:ext uri="{FF2B5EF4-FFF2-40B4-BE49-F238E27FC236}">
                  <a16:creationId xmlns:a16="http://schemas.microsoft.com/office/drawing/2014/main" id="{E2C72447-6569-A8A9-5402-B502F5A09A6E}"/>
                </a:ext>
              </a:extLst>
            </p:cNvPr>
            <p:cNvGrpSpPr/>
            <p:nvPr/>
          </p:nvGrpSpPr>
          <p:grpSpPr>
            <a:xfrm>
              <a:off x="6617321" y="2133392"/>
              <a:ext cx="5206471" cy="3805200"/>
              <a:chOff x="6617321" y="2133392"/>
              <a:chExt cx="5206471" cy="3805200"/>
            </a:xfrm>
          </p:grpSpPr>
          <p:pic>
            <p:nvPicPr>
              <p:cNvPr id="14" name="Picture 13">
                <a:extLst>
                  <a:ext uri="{FF2B5EF4-FFF2-40B4-BE49-F238E27FC236}">
                    <a16:creationId xmlns:a16="http://schemas.microsoft.com/office/drawing/2014/main" id="{8465937E-9325-C44E-9A88-C7014D482BFA}"/>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9213792" y="2133392"/>
                <a:ext cx="2610000" cy="3805200"/>
              </a:xfrm>
              <a:prstGeom prst="rect">
                <a:avLst/>
              </a:prstGeom>
            </p:spPr>
          </p:pic>
          <p:pic>
            <p:nvPicPr>
              <p:cNvPr id="13" name="Picture 12">
                <a:extLst>
                  <a:ext uri="{FF2B5EF4-FFF2-40B4-BE49-F238E27FC236}">
                    <a16:creationId xmlns:a16="http://schemas.microsoft.com/office/drawing/2014/main" id="{5828EB7F-D988-8C45-AEAC-DECE9C575F2E}"/>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6617321" y="2133392"/>
                <a:ext cx="2610000" cy="3805200"/>
              </a:xfrm>
              <a:prstGeom prst="rect">
                <a:avLst/>
              </a:prstGeom>
            </p:spPr>
          </p:pic>
        </p:grpSp>
        <p:pic>
          <p:nvPicPr>
            <p:cNvPr id="20" name="Picture 19">
              <a:extLst>
                <a:ext uri="{FF2B5EF4-FFF2-40B4-BE49-F238E27FC236}">
                  <a16:creationId xmlns:a16="http://schemas.microsoft.com/office/drawing/2014/main" id="{33B41178-E2DE-182A-AFFB-EC513C556E08}"/>
                </a:ext>
              </a:extLst>
            </p:cNvPr>
            <p:cNvPicPr>
              <a:picLocks noChangeAspect="1"/>
            </p:cNvPicPr>
            <p:nvPr/>
          </p:nvPicPr>
          <p:blipFill>
            <a:blip r:embed="rId11"/>
            <a:srcRect/>
            <a:stretch/>
          </p:blipFill>
          <p:spPr>
            <a:xfrm>
              <a:off x="6951600" y="5004566"/>
              <a:ext cx="669984" cy="682165"/>
            </a:xfrm>
            <a:prstGeom prst="rect">
              <a:avLst/>
            </a:prstGeom>
          </p:spPr>
        </p:pic>
        <p:pic>
          <p:nvPicPr>
            <p:cNvPr id="21" name="Picture 20" descr="A picture containing ball, drawing, room&#10;&#10;Description automatically generated">
              <a:extLst>
                <a:ext uri="{FF2B5EF4-FFF2-40B4-BE49-F238E27FC236}">
                  <a16:creationId xmlns:a16="http://schemas.microsoft.com/office/drawing/2014/main" id="{80ACE323-644E-9384-BCD2-0C74ED6015F4}"/>
                </a:ext>
              </a:extLst>
            </p:cNvPr>
            <p:cNvPicPr>
              <a:picLocks noChangeAspect="1"/>
            </p:cNvPicPr>
            <p:nvPr/>
          </p:nvPicPr>
          <p:blipFill>
            <a:blip r:embed="rId12"/>
            <a:stretch>
              <a:fillRect/>
            </a:stretch>
          </p:blipFill>
          <p:spPr>
            <a:xfrm>
              <a:off x="6429600" y="5259600"/>
              <a:ext cx="822511" cy="822511"/>
            </a:xfrm>
            <a:prstGeom prst="rect">
              <a:avLst/>
            </a:prstGeom>
          </p:spPr>
        </p:pic>
        <p:pic>
          <p:nvPicPr>
            <p:cNvPr id="23" name="Picture 22">
              <a:extLst>
                <a:ext uri="{FF2B5EF4-FFF2-40B4-BE49-F238E27FC236}">
                  <a16:creationId xmlns:a16="http://schemas.microsoft.com/office/drawing/2014/main" id="{37A56896-EBD9-A20D-6197-06ADD6FE4281}"/>
                </a:ext>
              </a:extLst>
            </p:cNvPr>
            <p:cNvPicPr>
              <a:picLocks noChangeAspect="1"/>
            </p:cNvPicPr>
            <p:nvPr/>
          </p:nvPicPr>
          <p:blipFill>
            <a:blip r:embed="rId13"/>
            <a:srcRect/>
            <a:stretch/>
          </p:blipFill>
          <p:spPr>
            <a:xfrm>
              <a:off x="10832400" y="2456118"/>
              <a:ext cx="669983" cy="682164"/>
            </a:xfrm>
            <a:prstGeom prst="rect">
              <a:avLst/>
            </a:prstGeom>
          </p:spPr>
        </p:pic>
        <p:pic>
          <p:nvPicPr>
            <p:cNvPr id="24" name="Picture 23">
              <a:extLst>
                <a:ext uri="{FF2B5EF4-FFF2-40B4-BE49-F238E27FC236}">
                  <a16:creationId xmlns:a16="http://schemas.microsoft.com/office/drawing/2014/main" id="{08B66B85-5BF0-8CD6-8B18-3A1FF20D8422}"/>
                </a:ext>
              </a:extLst>
            </p:cNvPr>
            <p:cNvPicPr>
              <a:picLocks noChangeAspect="1"/>
            </p:cNvPicPr>
            <p:nvPr/>
          </p:nvPicPr>
          <p:blipFill>
            <a:blip r:embed="rId14"/>
            <a:srcRect/>
            <a:stretch/>
          </p:blipFill>
          <p:spPr>
            <a:xfrm>
              <a:off x="9548643" y="5004566"/>
              <a:ext cx="669984" cy="682165"/>
            </a:xfrm>
            <a:prstGeom prst="rect">
              <a:avLst/>
            </a:prstGeom>
          </p:spPr>
        </p:pic>
        <p:pic>
          <p:nvPicPr>
            <p:cNvPr id="17" name="Picture 16">
              <a:extLst>
                <a:ext uri="{FF2B5EF4-FFF2-40B4-BE49-F238E27FC236}">
                  <a16:creationId xmlns:a16="http://schemas.microsoft.com/office/drawing/2014/main" id="{9C757BB6-B3BC-1A90-3B66-FF9EA56D01AA}"/>
                </a:ext>
              </a:extLst>
            </p:cNvPr>
            <p:cNvPicPr>
              <a:picLocks noChangeAspect="1"/>
            </p:cNvPicPr>
            <p:nvPr/>
          </p:nvPicPr>
          <p:blipFill>
            <a:blip r:embed="rId14"/>
            <a:srcRect/>
            <a:stretch/>
          </p:blipFill>
          <p:spPr>
            <a:xfrm>
              <a:off x="8226000" y="2456117"/>
              <a:ext cx="669984" cy="682165"/>
            </a:xfrm>
            <a:prstGeom prst="rect">
              <a:avLst/>
            </a:prstGeom>
          </p:spPr>
        </p:pic>
      </p:grpSp>
      <p:pic>
        <p:nvPicPr>
          <p:cNvPr id="26" name="Picture 25">
            <a:extLst>
              <a:ext uri="{FF2B5EF4-FFF2-40B4-BE49-F238E27FC236}">
                <a16:creationId xmlns:a16="http://schemas.microsoft.com/office/drawing/2014/main" id="{90A0F0B6-B1F3-F666-BD6A-0219B7E79A15}"/>
              </a:ext>
            </a:extLst>
          </p:cNvPr>
          <p:cNvPicPr>
            <a:picLocks noChangeAspect="1"/>
          </p:cNvPicPr>
          <p:nvPr/>
        </p:nvPicPr>
        <p:blipFill>
          <a:blip r:embed="rId15"/>
          <a:stretch>
            <a:fillRect/>
          </a:stretch>
        </p:blipFill>
        <p:spPr>
          <a:xfrm>
            <a:off x="6635258" y="6321600"/>
            <a:ext cx="409833" cy="409833"/>
          </a:xfrm>
          <a:prstGeom prst="rect">
            <a:avLst/>
          </a:prstGeom>
        </p:spPr>
      </p:pic>
      <p:sp>
        <p:nvSpPr>
          <p:cNvPr id="27" name="TextBox 26">
            <a:extLst>
              <a:ext uri="{FF2B5EF4-FFF2-40B4-BE49-F238E27FC236}">
                <a16:creationId xmlns:a16="http://schemas.microsoft.com/office/drawing/2014/main" id="{3426CA55-1974-50F6-97EE-1D90914C2BB9}"/>
              </a:ext>
            </a:extLst>
          </p:cNvPr>
          <p:cNvSpPr txBox="1"/>
          <p:nvPr/>
        </p:nvSpPr>
        <p:spPr>
          <a:xfrm>
            <a:off x="6603930" y="6059477"/>
            <a:ext cx="3372360" cy="276999"/>
          </a:xfrm>
          <a:prstGeom prst="rect">
            <a:avLst/>
          </a:prstGeom>
          <a:noFill/>
        </p:spPr>
        <p:txBody>
          <a:bodyPr wrap="square">
            <a:spAutoFit/>
          </a:bodyPr>
          <a:lstStyle/>
          <a:p>
            <a:r>
              <a:rPr lang="en-GB" sz="1200" dirty="0">
                <a:solidFill>
                  <a:schemeClr val="bg2"/>
                </a:solidFill>
                <a:latin typeface="+mj-lt"/>
              </a:rPr>
              <a:t>Essential Skills being developed:</a:t>
            </a:r>
          </a:p>
        </p:txBody>
      </p:sp>
    </p:spTree>
    <p:extLst>
      <p:ext uri="{BB962C8B-B14F-4D97-AF65-F5344CB8AC3E}">
        <p14:creationId xmlns:p14="http://schemas.microsoft.com/office/powerpoint/2010/main" val="3391557865"/>
      </p:ext>
    </p:extLst>
  </p:cSld>
  <p:clrMapOvr>
    <a:masterClrMapping/>
  </p:clrMapOvr>
  <p:transition>
    <p:fade/>
  </p:transition>
</p:sld>
</file>

<file path=ppt/theme/theme1.xml><?xml version="1.0" encoding="utf-8"?>
<a:theme xmlns:a="http://schemas.openxmlformats.org/drawingml/2006/main" name="GWTP">
  <a:themeElements>
    <a:clrScheme name="GWTP">
      <a:dk1>
        <a:srgbClr val="1E1E1E"/>
      </a:dk1>
      <a:lt1>
        <a:srgbClr val="FFFFFF"/>
      </a:lt1>
      <a:dk2>
        <a:srgbClr val="00A7B5"/>
      </a:dk2>
      <a:lt2>
        <a:srgbClr val="BBDDE6"/>
      </a:lt2>
      <a:accent1>
        <a:srgbClr val="E7E6E6"/>
      </a:accent1>
      <a:accent2>
        <a:srgbClr val="FE8E1D"/>
      </a:accent2>
      <a:accent3>
        <a:srgbClr val="DA291C"/>
      </a:accent3>
      <a:accent4>
        <a:srgbClr val="FFCD00"/>
      </a:accent4>
      <a:accent5>
        <a:srgbClr val="5F8DDA"/>
      </a:accent5>
      <a:accent6>
        <a:srgbClr val="ADCB00"/>
      </a:accent6>
      <a:hlink>
        <a:srgbClr val="1E1E1E"/>
      </a:hlink>
      <a:folHlink>
        <a:srgbClr val="1E1E1E"/>
      </a:folHlink>
    </a:clrScheme>
    <a:fontScheme name="GWTP">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err="1" smtClean="0">
            <a:solidFill>
              <a:schemeClr val="bg1"/>
            </a:solidFill>
          </a:defRPr>
        </a:defPPr>
      </a:lstStyle>
    </a:txDef>
  </a:objectDefaults>
  <a:extraClrSchemeLst/>
  <a:extLst>
    <a:ext uri="{05A4C25C-085E-4340-85A3-A5531E510DB2}">
      <thm15:themeFamily xmlns:thm15="http://schemas.microsoft.com/office/thememl/2012/main" name="GWTP" id="{575CE0EE-30FB-4124-AC8C-A6E47A9B69DC}" vid="{19990993-0986-4889-AA4D-4E4933723D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18BE42170FE041831313240A268018" ma:contentTypeVersion="18" ma:contentTypeDescription="Create a new document." ma:contentTypeScope="" ma:versionID="6789a1a2d6b87ca56f5674bc4f1c58f5">
  <xsd:schema xmlns:xsd="http://www.w3.org/2001/XMLSchema" xmlns:xs="http://www.w3.org/2001/XMLSchema" xmlns:p="http://schemas.microsoft.com/office/2006/metadata/properties" xmlns:ns2="cc2cdf57-53f6-4118-b00f-3813bdca7ec4" xmlns:ns3="0b5cd941-7f29-413b-8737-75c0b438d3cd" targetNamespace="http://schemas.microsoft.com/office/2006/metadata/properties" ma:root="true" ma:fieldsID="503f1b880afdedbbffcfa1db9181eeb3" ns2:_="" ns3:_="">
    <xsd:import namespace="cc2cdf57-53f6-4118-b00f-3813bdca7ec4"/>
    <xsd:import namespace="0b5cd941-7f29-413b-8737-75c0b438d3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cdf57-53f6-4118-b00f-3813bdca7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f611b3-844a-4b77-89a9-be995f31a7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5cd941-7f29-413b-8737-75c0b438d3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03ca4c9-5640-402e-8c88-7a6d82a8d629}" ma:internalName="TaxCatchAll" ma:showField="CatchAllData" ma:web="0b5cd941-7f29-413b-8737-75c0b438d3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c2cdf57-53f6-4118-b00f-3813bdca7ec4" xsi:nil="true"/>
    <lcf76f155ced4ddcb4097134ff3c332f xmlns="cc2cdf57-53f6-4118-b00f-3813bdca7ec4">
      <Terms xmlns="http://schemas.microsoft.com/office/infopath/2007/PartnerControls"/>
    </lcf76f155ced4ddcb4097134ff3c332f>
    <TaxCatchAll xmlns="0b5cd941-7f29-413b-8737-75c0b438d3cd" xsi:nil="true"/>
  </documentManagement>
</p:properties>
</file>

<file path=customXml/itemProps1.xml><?xml version="1.0" encoding="utf-8"?>
<ds:datastoreItem xmlns:ds="http://schemas.openxmlformats.org/officeDocument/2006/customXml" ds:itemID="{D38891D6-84EB-4058-83D2-7D27826E7362}">
  <ds:schemaRefs>
    <ds:schemaRef ds:uri="http://schemas.microsoft.com/sharepoint/v3/contenttype/forms"/>
  </ds:schemaRefs>
</ds:datastoreItem>
</file>

<file path=customXml/itemProps2.xml><?xml version="1.0" encoding="utf-8"?>
<ds:datastoreItem xmlns:ds="http://schemas.openxmlformats.org/officeDocument/2006/customXml" ds:itemID="{D8BD4AE7-1D41-4A1E-8FDD-6AFDB7F891A1}">
  <ds:schemaRefs>
    <ds:schemaRef ds:uri="0b5cd941-7f29-413b-8737-75c0b438d3cd"/>
    <ds:schemaRef ds:uri="cc2cdf57-53f6-4118-b00f-3813bdca7e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F9BB03-47BE-492F-8014-D30B85C208E3}">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0b5cd941-7f29-413b-8737-75c0b438d3cd"/>
    <ds:schemaRef ds:uri="http://schemas.microsoft.com/office/infopath/2007/PartnerControls"/>
    <ds:schemaRef ds:uri="cc2cdf57-53f6-4118-b00f-3813bdca7ec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1762</TotalTime>
  <Words>2433</Words>
  <Application>Microsoft Macintosh PowerPoint</Application>
  <PresentationFormat>Widescreen</PresentationFormat>
  <Paragraphs>196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Rounded MT Bold</vt:lpstr>
      <vt:lpstr>Calibri</vt:lpstr>
      <vt:lpstr>nimbus-sans</vt:lpstr>
      <vt:lpstr>GWTP</vt:lpstr>
      <vt:lpstr>PowerPoint Presentation</vt:lpstr>
      <vt:lpstr>Introduction</vt:lpstr>
      <vt:lpstr>Resources you’ll need</vt:lpstr>
      <vt:lpstr>Getting started</vt:lpstr>
      <vt:lpstr>About this activity</vt:lpstr>
      <vt:lpstr>Essential Skills</vt:lpstr>
      <vt:lpstr>First choose roles</vt:lpstr>
      <vt:lpstr>Challenge 1 – Get to the item</vt:lpstr>
      <vt:lpstr>Challenge 2 – avoid items</vt:lpstr>
      <vt:lpstr>Challenge 3 – creative coding</vt:lpstr>
      <vt:lpstr>Extension challenges</vt:lpstr>
      <vt:lpstr>Extension challenge 1 – repetition</vt:lpstr>
      <vt:lpstr>Extension challenge 2 - selection</vt:lpstr>
      <vt:lpstr>Extension super challenge – with added input</vt:lpstr>
      <vt:lpstr>Plenary</vt:lpstr>
      <vt:lpstr>Plenary definition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Jeni Trice</dc:creator>
  <cp:lastModifiedBy>Jeni Trice</cp:lastModifiedBy>
  <cp:revision>6</cp:revision>
  <cp:lastPrinted>2019-09-30T06:57:14Z</cp:lastPrinted>
  <dcterms:created xsi:type="dcterms:W3CDTF">2019-03-12T10:40:57Z</dcterms:created>
  <dcterms:modified xsi:type="dcterms:W3CDTF">2025-04-07T21:10:03Z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0x010100C218BE42170FE041831313240A268018</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SIP_Label_0dbe1af3-6323-4f56-9271-8eead9599d8b_Enabled">
    <vt:lpwstr>true</vt:lpwstr>
  </property>
  <property fmtid="{D5CDD505-2E9C-101B-9397-08002B2CF9AE}" pid="10" name="MSIP_Label_0dbe1af3-6323-4f56-9271-8eead9599d8b_SetDate">
    <vt:lpwstr>2022-06-06T09:05:58Z</vt:lpwstr>
  </property>
  <property fmtid="{D5CDD505-2E9C-101B-9397-08002B2CF9AE}" pid="11" name="MSIP_Label_0dbe1af3-6323-4f56-9271-8eead9599d8b_Method">
    <vt:lpwstr>Privileged</vt:lpwstr>
  </property>
  <property fmtid="{D5CDD505-2E9C-101B-9397-08002B2CF9AE}" pid="12" name="MSIP_Label_0dbe1af3-6323-4f56-9271-8eead9599d8b_Name">
    <vt:lpwstr>Business Use Only</vt:lpwstr>
  </property>
  <property fmtid="{D5CDD505-2E9C-101B-9397-08002B2CF9AE}" pid="13" name="MSIP_Label_0dbe1af3-6323-4f56-9271-8eead9599d8b_SiteId">
    <vt:lpwstr>02af5f5e-dd71-4056-8090-3e7b436a65db</vt:lpwstr>
  </property>
  <property fmtid="{D5CDD505-2E9C-101B-9397-08002B2CF9AE}" pid="14" name="MSIP_Label_0dbe1af3-6323-4f56-9271-8eead9599d8b_ActionId">
    <vt:lpwstr>fa07a137-5566-4e4e-a814-83e79f28bb69</vt:lpwstr>
  </property>
  <property fmtid="{D5CDD505-2E9C-101B-9397-08002B2CF9AE}" pid="15" name="MSIP_Label_0dbe1af3-6323-4f56-9271-8eead9599d8b_ContentBits">
    <vt:lpwstr>0</vt:lpwstr>
  </property>
  <property fmtid="{D5CDD505-2E9C-101B-9397-08002B2CF9AE}" pid="16" name="MediaServiceImageTags">
    <vt:lpwstr/>
  </property>
</Properties>
</file>